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7" r:id="rId1"/>
  </p:sldMasterIdLst>
  <p:notesMasterIdLst>
    <p:notesMasterId r:id="rId13"/>
  </p:notesMasterIdLst>
  <p:handoutMasterIdLst>
    <p:handoutMasterId r:id="rId14"/>
  </p:handoutMasterIdLst>
  <p:sldIdLst>
    <p:sldId id="260" r:id="rId2"/>
    <p:sldId id="2926" r:id="rId3"/>
    <p:sldId id="2918" r:id="rId4"/>
    <p:sldId id="2919" r:id="rId5"/>
    <p:sldId id="2920" r:id="rId6"/>
    <p:sldId id="2921" r:id="rId7"/>
    <p:sldId id="2922" r:id="rId8"/>
    <p:sldId id="2923" r:id="rId9"/>
    <p:sldId id="2924" r:id="rId10"/>
    <p:sldId id="2925" r:id="rId11"/>
    <p:sldId id="2916" r:id="rId12"/>
  </p:sldIdLst>
  <p:sldSz cx="13439775" cy="7559675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712BF208-923B-4638-82A0-08944B3F0FA4}">
          <p14:sldIdLst>
            <p14:sldId id="260"/>
            <p14:sldId id="2926"/>
            <p14:sldId id="2918"/>
            <p14:sldId id="2919"/>
            <p14:sldId id="2920"/>
            <p14:sldId id="2921"/>
            <p14:sldId id="2922"/>
            <p14:sldId id="2923"/>
            <p14:sldId id="2924"/>
            <p14:sldId id="2925"/>
            <p14:sldId id="29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04" userDrawn="1">
          <p15:clr>
            <a:srgbClr val="A4A3A4"/>
          </p15:clr>
        </p15:guide>
        <p15:guide id="2" pos="498" userDrawn="1">
          <p15:clr>
            <a:srgbClr val="A4A3A4"/>
          </p15:clr>
        </p15:guide>
        <p15:guide id="3" orient="horz" pos="319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Боровкова Наталья Викторовна" initials="БНВ" lastIdx="1" clrIdx="0">
    <p:extLst>
      <p:ext uri="{19B8F6BF-5375-455C-9EA6-DF929625EA0E}">
        <p15:presenceInfo xmlns:p15="http://schemas.microsoft.com/office/powerpoint/2012/main" userId="S-1-5-21-2288373601-2959019418-1189939821-115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7B8B"/>
    <a:srgbClr val="ED2720"/>
    <a:srgbClr val="08A82E"/>
    <a:srgbClr val="E44B0E"/>
    <a:srgbClr val="E094A1"/>
    <a:srgbClr val="595959"/>
    <a:srgbClr val="B20213"/>
    <a:srgbClr val="AA2176"/>
    <a:srgbClr val="F26226"/>
    <a:srgbClr val="FB87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61" autoAdjust="0"/>
    <p:restoredTop sz="96433" autoAdjust="0"/>
  </p:normalViewPr>
  <p:slideViewPr>
    <p:cSldViewPr snapToGrid="0">
      <p:cViewPr varScale="1">
        <p:scale>
          <a:sx n="77" d="100"/>
          <a:sy n="77" d="100"/>
        </p:scale>
        <p:origin x="787" y="62"/>
      </p:cViewPr>
      <p:guideLst>
        <p:guide orient="horz" pos="204"/>
        <p:guide pos="498"/>
        <p:guide orient="horz" pos="319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324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7840" cy="466434"/>
          </a:xfrm>
          <a:prstGeom prst="rect">
            <a:avLst/>
          </a:prstGeom>
        </p:spPr>
        <p:txBody>
          <a:bodyPr vert="horz" lIns="89430" tIns="44715" rIns="89430" bIns="44715" rtlCol="0"/>
          <a:lstStyle>
            <a:lvl1pPr algn="l">
              <a:defRPr sz="11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970939" y="0"/>
            <a:ext cx="3037840" cy="466434"/>
          </a:xfrm>
          <a:prstGeom prst="rect">
            <a:avLst/>
          </a:prstGeom>
        </p:spPr>
        <p:txBody>
          <a:bodyPr vert="horz" lIns="89430" tIns="44715" rIns="89430" bIns="44715" rtlCol="0"/>
          <a:lstStyle>
            <a:lvl1pPr algn="r">
              <a:defRPr sz="1100"/>
            </a:lvl1pPr>
          </a:lstStyle>
          <a:p>
            <a:fld id="{C9DBA820-56A9-46DC-B9AD-1E595A9EF68F}" type="datetimeFigureOut">
              <a:rPr lang="ru-RU" smtClean="0"/>
              <a:pPr/>
              <a:t>13.10.2021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1" y="8829968"/>
            <a:ext cx="3037840" cy="466434"/>
          </a:xfrm>
          <a:prstGeom prst="rect">
            <a:avLst/>
          </a:prstGeom>
        </p:spPr>
        <p:txBody>
          <a:bodyPr vert="horz" lIns="89430" tIns="44715" rIns="89430" bIns="44715" rtlCol="0" anchor="b"/>
          <a:lstStyle>
            <a:lvl1pPr algn="l">
              <a:defRPr sz="11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970939" y="8829968"/>
            <a:ext cx="3037840" cy="466434"/>
          </a:xfrm>
          <a:prstGeom prst="rect">
            <a:avLst/>
          </a:prstGeom>
        </p:spPr>
        <p:txBody>
          <a:bodyPr vert="horz" lIns="89430" tIns="44715" rIns="89430" bIns="44715" rtlCol="0" anchor="b"/>
          <a:lstStyle>
            <a:lvl1pPr algn="r">
              <a:defRPr sz="1100"/>
            </a:lvl1pPr>
          </a:lstStyle>
          <a:p>
            <a:fld id="{F0604346-5197-47B3-9D78-61474E32944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591187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7840" cy="466434"/>
          </a:xfrm>
          <a:prstGeom prst="rect">
            <a:avLst/>
          </a:prstGeom>
        </p:spPr>
        <p:txBody>
          <a:bodyPr vert="horz" lIns="89430" tIns="44715" rIns="89430" bIns="44715" rtlCol="0"/>
          <a:lstStyle>
            <a:lvl1pPr algn="l">
              <a:defRPr sz="11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970939" y="0"/>
            <a:ext cx="3037840" cy="466434"/>
          </a:xfrm>
          <a:prstGeom prst="rect">
            <a:avLst/>
          </a:prstGeom>
        </p:spPr>
        <p:txBody>
          <a:bodyPr vert="horz" lIns="89430" tIns="44715" rIns="89430" bIns="44715" rtlCol="0"/>
          <a:lstStyle>
            <a:lvl1pPr algn="r">
              <a:defRPr sz="1100"/>
            </a:lvl1pPr>
          </a:lstStyle>
          <a:p>
            <a:fld id="{95A989D8-732A-4360-A03A-1B78E27C80A9}" type="datetimeFigureOut">
              <a:rPr lang="ru-RU" smtClean="0"/>
              <a:pPr/>
              <a:t>13.10.2021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715963" y="1160463"/>
            <a:ext cx="5578475" cy="31384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430" tIns="44715" rIns="89430" bIns="44715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701040" y="4473893"/>
            <a:ext cx="5608320" cy="3660458"/>
          </a:xfrm>
          <a:prstGeom prst="rect">
            <a:avLst/>
          </a:prstGeom>
        </p:spPr>
        <p:txBody>
          <a:bodyPr vert="horz" lIns="89430" tIns="44715" rIns="89430" bIns="44715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1" y="8829968"/>
            <a:ext cx="3037840" cy="466434"/>
          </a:xfrm>
          <a:prstGeom prst="rect">
            <a:avLst/>
          </a:prstGeom>
        </p:spPr>
        <p:txBody>
          <a:bodyPr vert="horz" lIns="89430" tIns="44715" rIns="89430" bIns="44715" rtlCol="0" anchor="b"/>
          <a:lstStyle>
            <a:lvl1pPr algn="l">
              <a:defRPr sz="11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970939" y="8829968"/>
            <a:ext cx="3037840" cy="466434"/>
          </a:xfrm>
          <a:prstGeom prst="rect">
            <a:avLst/>
          </a:prstGeom>
        </p:spPr>
        <p:txBody>
          <a:bodyPr vert="horz" lIns="89430" tIns="44715" rIns="89430" bIns="44715" rtlCol="0" anchor="b"/>
          <a:lstStyle>
            <a:lvl1pPr algn="r">
              <a:defRPr sz="1100"/>
            </a:lvl1pPr>
          </a:lstStyle>
          <a:p>
            <a:fld id="{77F96F01-CB0E-4D15-AF4B-FE9FEFECC7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458908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1pPr>
    <a:lvl2pPr marL="497754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2pPr>
    <a:lvl3pPr marL="995507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3pPr>
    <a:lvl4pPr marL="1493261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4pPr>
    <a:lvl5pPr marL="1991015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5pPr>
    <a:lvl6pPr marL="2488768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6pPr>
    <a:lvl7pPr marL="2986522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7pPr>
    <a:lvl8pPr marL="3484275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8pPr>
    <a:lvl9pPr marL="3982029" algn="l" defTabSz="995507" rtl="0" eaLnBrk="1" latinLnBrk="0" hangingPunct="1">
      <a:defRPr sz="130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7" name="Google Shape;15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33952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715963" y="1160463"/>
            <a:ext cx="5578475" cy="31384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6220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715963" y="1160463"/>
            <a:ext cx="5578475" cy="31384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608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0449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715963" y="1160463"/>
            <a:ext cx="5578475" cy="31384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72363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715963" y="1160463"/>
            <a:ext cx="5578475" cy="31384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23053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715963" y="1160463"/>
            <a:ext cx="5578475" cy="31384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42454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715963" y="1160463"/>
            <a:ext cx="5578475" cy="31384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71917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715963" y="1160463"/>
            <a:ext cx="5578475" cy="31384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541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715963" y="1160463"/>
            <a:ext cx="5578475" cy="31384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5142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715963" y="1160463"/>
            <a:ext cx="5578475" cy="31384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1707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79972" y="1237197"/>
            <a:ext cx="1007983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79972" y="3970580"/>
            <a:ext cx="10079831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4CB47-79A0-4604-A463-DC8BE7CAD698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449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0A1A8-3548-45F4-9AEA-1AF1D64FFADC}" type="datetime1">
              <a:rPr lang="en-US" smtClean="0"/>
              <a:t>10/13/2021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0768-0305-451D-AA06-CD2D62CCE3D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1180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17839" y="402483"/>
            <a:ext cx="2897951" cy="640647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3985" y="402483"/>
            <a:ext cx="8525857" cy="640647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9CADE-6804-436D-83C6-90F802049223}" type="datetime1">
              <a:rPr lang="en-US" smtClean="0"/>
              <a:t>10/13/2021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0768-0305-451D-AA06-CD2D62CCE3D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2211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/>
          <p:cNvSpPr/>
          <p:nvPr userDrawn="1"/>
        </p:nvSpPr>
        <p:spPr>
          <a:xfrm>
            <a:off x="534877" y="6337427"/>
            <a:ext cx="4028643" cy="11226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263"/>
          </a:p>
        </p:txBody>
      </p:sp>
      <p:sp>
        <p:nvSpPr>
          <p:cNvPr id="12" name="Прямоугольник 11"/>
          <p:cNvSpPr/>
          <p:nvPr userDrawn="1"/>
        </p:nvSpPr>
        <p:spPr>
          <a:xfrm>
            <a:off x="136565" y="4128380"/>
            <a:ext cx="10890991" cy="1801640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263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28126" y="4314191"/>
            <a:ext cx="9575739" cy="1126942"/>
          </a:xfrm>
        </p:spPr>
        <p:txBody>
          <a:bodyPr anchor="t">
            <a:normAutofit/>
          </a:bodyPr>
          <a:lstStyle>
            <a:lvl1pPr algn="l">
              <a:defRPr sz="5028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Название презентации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3323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>
          <a:xfrm>
            <a:off x="10640624" y="7006701"/>
            <a:ext cx="2253308" cy="402483"/>
          </a:xfrm>
          <a:prstGeom prst="rect">
            <a:avLst/>
          </a:prstGeom>
        </p:spPr>
        <p:txBody>
          <a:bodyPr/>
          <a:lstStyle/>
          <a:p>
            <a:fld id="{C3D00768-0305-451D-AA06-CD2D62CCE3D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5" name="Таблица 4"/>
          <p:cNvSpPr>
            <a:spLocks noGrp="1"/>
          </p:cNvSpPr>
          <p:nvPr>
            <p:ph type="tbl" sz="quarter" idx="11"/>
          </p:nvPr>
        </p:nvSpPr>
        <p:spPr>
          <a:xfrm>
            <a:off x="914719" y="951724"/>
            <a:ext cx="11822676" cy="56450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792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103D4-316A-4FA8-9904-B342E6DEEA9D}" type="datetime1">
              <a:rPr lang="en-US" smtClean="0"/>
              <a:t>10/13/2021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0768-0305-451D-AA06-CD2D62CCE3D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6386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6985" y="1884670"/>
            <a:ext cx="11591806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6985" y="5059034"/>
            <a:ext cx="11591806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4FFFF-058B-4B2B-9371-7846044A2E72}" type="datetime1">
              <a:rPr lang="en-US" smtClean="0"/>
              <a:t>10/13/2021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0768-0305-451D-AA06-CD2D62CCE3D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3499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3985" y="2012414"/>
            <a:ext cx="5711904" cy="479654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886" y="2012414"/>
            <a:ext cx="5711904" cy="479654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399D-686B-4882-B193-9EF76B9251E5}" type="datetime1">
              <a:rPr lang="en-US" smtClean="0"/>
              <a:t>10/13/2021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0768-0305-451D-AA06-CD2D62CCE3D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5936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5" y="402483"/>
            <a:ext cx="11591806" cy="1461188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5736" y="1853171"/>
            <a:ext cx="5685654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736" y="2761381"/>
            <a:ext cx="5685654" cy="406157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03886" y="1853171"/>
            <a:ext cx="5713655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03886" y="2761381"/>
            <a:ext cx="5713655" cy="406157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A4947-2975-46C7-933C-3FE1697CEB16}" type="datetime1">
              <a:rPr lang="en-US" smtClean="0"/>
              <a:t>10/13/2021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0768-0305-451D-AA06-CD2D62CCE3D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1900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0729F-CE9C-42DA-9460-AC5F3124345F}" type="datetime1">
              <a:rPr lang="en-US" smtClean="0"/>
              <a:t>10/13/2021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0768-0305-451D-AA06-CD2D62CCE3D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005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25D0-8593-42F7-8710-03C8C5FF6453}" type="datetime1">
              <a:rPr lang="en-US" smtClean="0"/>
              <a:t>10/13/2021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0768-0305-451D-AA06-CD2D62CCE3D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3795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6" y="503978"/>
            <a:ext cx="4334677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655" y="1088454"/>
            <a:ext cx="6803886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736" y="2267902"/>
            <a:ext cx="4334677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FEDBE-230B-463D-B5DD-08FEF6DEA52E}" type="datetime1">
              <a:rPr lang="en-US" smtClean="0"/>
              <a:t>10/13/2021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0768-0305-451D-AA06-CD2D62CCE3D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970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5736" y="503978"/>
            <a:ext cx="4334677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13655" y="1088454"/>
            <a:ext cx="6803886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5736" y="2267902"/>
            <a:ext cx="4334677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77DD-8903-457F-AF52-2307BCE98511}" type="datetime1">
              <a:rPr lang="en-US" smtClean="0"/>
              <a:t>10/13/2021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00768-0305-451D-AA06-CD2D62CCE3D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097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23985" y="402483"/>
            <a:ext cx="11591806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3985" y="2012414"/>
            <a:ext cx="11591806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3985" y="7006699"/>
            <a:ext cx="3023949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2A326-51E3-4FD8-B302-C012865DA168}" type="datetime1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51926" y="7006699"/>
            <a:ext cx="4535924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91841" y="7006699"/>
            <a:ext cx="3023949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924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685" r:id="rId12"/>
    <p:sldLayoutId id="2147483696" r:id="rId13"/>
  </p:sldLayoutIdLst>
  <p:hf hdr="0" ftr="0" dt="0"/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channel/UC3dCkU8C2Vsc82VYZVkBn6w" TargetMode="External"/><Relationship Id="rId3" Type="http://schemas.openxmlformats.org/officeDocument/2006/relationships/image" Target="../media/image6.jpeg"/><Relationship Id="rId7" Type="http://schemas.openxmlformats.org/officeDocument/2006/relationships/image" Target="../media/image13.png"/><Relationship Id="rId12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15.png"/><Relationship Id="rId5" Type="http://schemas.openxmlformats.org/officeDocument/2006/relationships/hyperlink" Target="https://www.youtube.com/watch?v=Xfh7ydvPtb8" TargetMode="External"/><Relationship Id="rId10" Type="http://schemas.openxmlformats.org/officeDocument/2006/relationships/hyperlink" Target="https://www.facebook.com/cokniime" TargetMode="External"/><Relationship Id="rId4" Type="http://schemas.openxmlformats.org/officeDocument/2006/relationships/hyperlink" Target="https://youtu.be/Xfh7ydvPtb8" TargetMode="External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7"/>
          <p:cNvPicPr preferRelativeResize="0"/>
          <p:nvPr/>
        </p:nvPicPr>
        <p:blipFill rotWithShape="1">
          <a:blip r:embed="rId3" cstate="print">
            <a:alphaModFix/>
          </a:blip>
          <a:srcRect l="20479" t="8391" r="4871" b="12197"/>
          <a:stretch/>
        </p:blipFill>
        <p:spPr>
          <a:xfrm>
            <a:off x="3285811" y="86279"/>
            <a:ext cx="9952154" cy="6746600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01" r="3613"/>
          <a:stretch/>
        </p:blipFill>
        <p:spPr>
          <a:xfrm>
            <a:off x="8239648" y="1834501"/>
            <a:ext cx="5099542" cy="560459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4" name="TextBox 3"/>
          <p:cNvSpPr txBox="1"/>
          <p:nvPr/>
        </p:nvSpPr>
        <p:spPr>
          <a:xfrm>
            <a:off x="308388" y="3249581"/>
            <a:ext cx="6990990" cy="4162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508"/>
              </a:spcAft>
            </a:pPr>
            <a:r>
              <a:rPr lang="ru-RU" sz="3200" dirty="0">
                <a:solidFill>
                  <a:srgbClr val="357B8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Спикер:</a:t>
            </a:r>
          </a:p>
          <a:p>
            <a:r>
              <a:rPr lang="ru-RU" sz="5400" b="1" dirty="0">
                <a:solidFill>
                  <a:srgbClr val="357B8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ЛИЛИАНА </a:t>
            </a:r>
          </a:p>
          <a:p>
            <a:r>
              <a:rPr lang="ru-RU" sz="5400" b="1" dirty="0">
                <a:solidFill>
                  <a:srgbClr val="357B8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ПОЛИКАРПОВА</a:t>
            </a:r>
          </a:p>
          <a:p>
            <a:pPr>
              <a:spcBef>
                <a:spcPts val="9600"/>
              </a:spcBef>
            </a:pPr>
            <a:r>
              <a:rPr lang="ru-RU" sz="3200" dirty="0">
                <a:solidFill>
                  <a:srgbClr val="357B8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НИИМЭ</a:t>
            </a: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6" t="11976" r="7767" b="12202"/>
          <a:stretch/>
        </p:blipFill>
        <p:spPr>
          <a:xfrm>
            <a:off x="308389" y="723018"/>
            <a:ext cx="1297128" cy="6485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90;p21"/>
          <p:cNvSpPr txBox="1"/>
          <p:nvPr/>
        </p:nvSpPr>
        <p:spPr>
          <a:xfrm>
            <a:off x="378545" y="175702"/>
            <a:ext cx="11247400" cy="38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ru-RU" sz="2400" b="1" dirty="0" smtClean="0">
                <a:solidFill>
                  <a:srgbClr val="357B8B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Проект «Вход в профессию»</a:t>
            </a:r>
            <a:endParaRPr lang="ru-RU" sz="2400" b="1" dirty="0">
              <a:solidFill>
                <a:srgbClr val="357B8B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2822780" y="7040555"/>
            <a:ext cx="458506" cy="505927"/>
          </a:xfrm>
        </p:spPr>
        <p:txBody>
          <a:bodyPr/>
          <a:lstStyle/>
          <a:p>
            <a:fld id="{C3D00768-0305-451D-AA06-CD2D62CCE3D3}" type="slidenum">
              <a:rPr lang="ru-RU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10</a:t>
            </a:fld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9" name="Рисунок 3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7" t="11976" r="59167" b="12202"/>
          <a:stretch/>
        </p:blipFill>
        <p:spPr>
          <a:xfrm>
            <a:off x="12069322" y="106101"/>
            <a:ext cx="518983" cy="63087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021150" y="4780934"/>
            <a:ext cx="3065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</a:t>
            </a:r>
            <a:r>
              <a:rPr lang="ru-RU" sz="14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://</a:t>
            </a:r>
            <a:r>
              <a:rPr lang="ru-RU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youtu.be/Xfh7ydvPtb8</a:t>
            </a:r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361517" y="6504627"/>
            <a:ext cx="12690516" cy="743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  <a:spcAft>
                <a:spcPct val="35000"/>
              </a:spcAft>
            </a:pPr>
            <a:r>
              <a:rPr lang="ru-RU" b="1" dirty="0">
                <a:solidFill>
                  <a:srgbClr val="ED272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За период 2019-2020 гг. в проекте Вход в профессию приняло участие более 250 студентов технических вузов. </a:t>
            </a:r>
            <a:endParaRPr lang="ru-RU" b="1" dirty="0" smtClean="0">
              <a:solidFill>
                <a:srgbClr val="ED2720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spcBef>
                <a:spcPct val="0"/>
              </a:spcBef>
              <a:spcAft>
                <a:spcPct val="35000"/>
              </a:spcAft>
            </a:pPr>
            <a:r>
              <a:rPr lang="ru-RU" b="1" dirty="0" smtClean="0">
                <a:solidFill>
                  <a:srgbClr val="ED272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В </a:t>
            </a:r>
            <a:r>
              <a:rPr lang="ru-RU" b="1" dirty="0">
                <a:solidFill>
                  <a:srgbClr val="ED272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2021 г. проект продолжит реализацию. </a:t>
            </a:r>
          </a:p>
        </p:txBody>
      </p:sp>
      <p:grpSp>
        <p:nvGrpSpPr>
          <p:cNvPr id="4" name="Группа 3"/>
          <p:cNvGrpSpPr/>
          <p:nvPr/>
        </p:nvGrpSpPr>
        <p:grpSpPr>
          <a:xfrm>
            <a:off x="10195406" y="3437314"/>
            <a:ext cx="2716902" cy="1347823"/>
            <a:chOff x="8040216" y="4402727"/>
            <a:chExt cx="2880319" cy="1420327"/>
          </a:xfrm>
        </p:grpSpPr>
        <p:pic>
          <p:nvPicPr>
            <p:cNvPr id="10" name="Рисунок 9">
              <a:hlinkClick r:id="rId5"/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040216" y="4402727"/>
              <a:ext cx="2880319" cy="1420327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1028" name="Picture 4" descr="https://static.tildacdn.com/tild6562-3239-4133-a439-383463303139/youtube-logo-png-206.png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85297" y="4628326"/>
              <a:ext cx="1292170" cy="969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Прямоугольник 4"/>
          <p:cNvSpPr/>
          <p:nvPr/>
        </p:nvSpPr>
        <p:spPr>
          <a:xfrm>
            <a:off x="473726" y="1331134"/>
            <a:ext cx="116465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проекта: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оценить качество подготовки выпускников технических вузов и определить соответствие их знаний требованиям работодателей.</a:t>
            </a:r>
          </a:p>
        </p:txBody>
      </p:sp>
      <p:sp>
        <p:nvSpPr>
          <p:cNvPr id="18" name="Скругленный прямоугольник 17"/>
          <p:cNvSpPr/>
          <p:nvPr/>
        </p:nvSpPr>
        <p:spPr>
          <a:xfrm>
            <a:off x="333291" y="1087038"/>
            <a:ext cx="12718742" cy="1107283"/>
          </a:xfrm>
          <a:prstGeom prst="roundRect">
            <a:avLst/>
          </a:prstGeom>
          <a:noFill/>
          <a:ln>
            <a:solidFill>
              <a:srgbClr val="ED27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Box 18"/>
          <p:cNvSpPr txBox="1"/>
          <p:nvPr/>
        </p:nvSpPr>
        <p:spPr>
          <a:xfrm>
            <a:off x="723014" y="889426"/>
            <a:ext cx="229620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«Вход в профессию»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2425629" y="2739803"/>
            <a:ext cx="7335059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 defTabSz="622300">
              <a:spcBef>
                <a:spcPct val="0"/>
              </a:spcBef>
              <a:spcAft>
                <a:spcPts val="6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Проведение профессионального экзамена «Вход в профессию» по 3-ем входным квалификациям в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наноэлекторонике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 defTabSz="622300">
              <a:spcBef>
                <a:spcPct val="0"/>
              </a:spcBef>
              <a:spcAft>
                <a:spcPts val="6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Проведение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НОК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 defTabSz="622300">
              <a:spcBef>
                <a:spcPct val="0"/>
              </a:spcBef>
              <a:spcAft>
                <a:spcPts val="6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Формирование отчетов по выявленным квалификационным дефицитам,</a:t>
            </a:r>
          </a:p>
          <a:p>
            <a:pPr marL="285750" lvl="1" indent="-285750" defTabSz="622300">
              <a:spcBef>
                <a:spcPct val="0"/>
              </a:spcBef>
              <a:spcAft>
                <a:spcPts val="6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Формирование предложений по актуализации образовательных программ</a:t>
            </a:r>
          </a:p>
        </p:txBody>
      </p:sp>
      <p:sp>
        <p:nvSpPr>
          <p:cNvPr id="21" name="Прямоугольник 20"/>
          <p:cNvSpPr/>
          <p:nvPr/>
        </p:nvSpPr>
        <p:spPr>
          <a:xfrm>
            <a:off x="2425629" y="4901574"/>
            <a:ext cx="7159051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 defTabSz="622300">
              <a:spcBef>
                <a:spcPct val="0"/>
              </a:spcBef>
              <a:spcAft>
                <a:spcPts val="6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 ведущих ВУЗов по профилю микроэлектроника и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нанотехнологии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 defTabSz="622300">
              <a:spcBef>
                <a:spcPct val="0"/>
              </a:spcBef>
              <a:spcAft>
                <a:spcPts val="6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Около 100 студентов в 2020г. </a:t>
            </a:r>
          </a:p>
          <a:p>
            <a:pPr marL="285750" lvl="1" indent="-285750" defTabSz="622300">
              <a:spcBef>
                <a:spcPct val="0"/>
              </a:spcBef>
              <a:spcAft>
                <a:spcPts val="6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Актуализация образовательных программ </a:t>
            </a:r>
          </a:p>
        </p:txBody>
      </p:sp>
      <p:sp>
        <p:nvSpPr>
          <p:cNvPr id="22" name="Прямоугольник 21"/>
          <p:cNvSpPr/>
          <p:nvPr/>
        </p:nvSpPr>
        <p:spPr>
          <a:xfrm>
            <a:off x="378736" y="2775505"/>
            <a:ext cx="1678857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dirty="0">
                <a:solidFill>
                  <a:srgbClr val="ED27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ЦОК НИИМЭ</a:t>
            </a:r>
          </a:p>
        </p:txBody>
      </p:sp>
      <p:sp>
        <p:nvSpPr>
          <p:cNvPr id="23" name="Прямоугольник 22"/>
          <p:cNvSpPr/>
          <p:nvPr/>
        </p:nvSpPr>
        <p:spPr>
          <a:xfrm>
            <a:off x="824113" y="4896861"/>
            <a:ext cx="788101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b="1" dirty="0">
                <a:solidFill>
                  <a:srgbClr val="ED27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ВУЗы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945580" y="3098273"/>
            <a:ext cx="1305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 ПРОЕКТЕ:</a:t>
            </a:r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Рисунок 31">
            <a:hlinkClick r:id="rId8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4" t="-729" r="81737" b="75530"/>
          <a:stretch/>
        </p:blipFill>
        <p:spPr>
          <a:xfrm>
            <a:off x="11671700" y="5189221"/>
            <a:ext cx="472233" cy="472232"/>
          </a:xfrm>
          <a:prstGeom prst="rect">
            <a:avLst/>
          </a:prstGeom>
        </p:spPr>
      </p:pic>
      <p:pic>
        <p:nvPicPr>
          <p:cNvPr id="33" name="Рисунок 32">
            <a:hlinkClick r:id="rId10"/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94" t="-1333" r="41349" b="76134"/>
          <a:stretch/>
        </p:blipFill>
        <p:spPr>
          <a:xfrm>
            <a:off x="11131985" y="5167494"/>
            <a:ext cx="493960" cy="49395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466132" y="132877"/>
            <a:ext cx="145097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61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Заголовок 1"/>
          <p:cNvSpPr txBox="1">
            <a:spLocks/>
          </p:cNvSpPr>
          <p:nvPr/>
        </p:nvSpPr>
        <p:spPr>
          <a:xfrm>
            <a:off x="1575512" y="3280449"/>
            <a:ext cx="10590276" cy="902668"/>
          </a:xfrm>
          <a:prstGeom prst="rect">
            <a:avLst/>
          </a:prstGeom>
        </p:spPr>
        <p:txBody>
          <a:bodyPr/>
          <a:lstStyle>
            <a:lvl1pPr algn="l" defTabSz="100794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028" b="1" dirty="0">
                <a:solidFill>
                  <a:srgbClr val="357B8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1538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7"/>
          <p:cNvPicPr preferRelativeResize="0"/>
          <p:nvPr/>
        </p:nvPicPr>
        <p:blipFill rotWithShape="1">
          <a:blip r:embed="rId3" cstate="print">
            <a:alphaModFix/>
          </a:blip>
          <a:srcRect l="20479" t="8391" r="4871" b="12197"/>
          <a:stretch/>
        </p:blipFill>
        <p:spPr>
          <a:xfrm>
            <a:off x="3285811" y="86279"/>
            <a:ext cx="9952154" cy="6746600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6" t="11976" r="7767" b="12202"/>
          <a:stretch/>
        </p:blipFill>
        <p:spPr>
          <a:xfrm>
            <a:off x="4287180" y="464425"/>
            <a:ext cx="1508464" cy="7542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8388" y="2537769"/>
            <a:ext cx="72824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b="1" dirty="0">
                <a:solidFill>
                  <a:srgbClr val="357B8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 инструментов независимой оценки квалификаций при взаимодействии с вузами и в кадровых процессах высокотехнологичных компаний</a:t>
            </a:r>
          </a:p>
        </p:txBody>
      </p:sp>
      <p:sp>
        <p:nvSpPr>
          <p:cNvPr id="9" name="Подзаголовок 8"/>
          <p:cNvSpPr txBox="1">
            <a:spLocks/>
          </p:cNvSpPr>
          <p:nvPr/>
        </p:nvSpPr>
        <p:spPr>
          <a:xfrm>
            <a:off x="308388" y="5124687"/>
            <a:ext cx="7480920" cy="136815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b="1" kern="1200">
                <a:solidFill>
                  <a:srgbClr val="5A5A5A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rgbClr val="5A5A5A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b="1" kern="1200">
                <a:solidFill>
                  <a:srgbClr val="5A5A5A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00" b="1" kern="1200">
                <a:solidFill>
                  <a:srgbClr val="5A5A5A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00" b="1" kern="1200">
                <a:solidFill>
                  <a:srgbClr val="5A5A5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ru-RU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Лилиана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Поликарпова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ru-RU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Заместитель генерального директора </a:t>
            </a:r>
            <a:r>
              <a:rPr lang="ru-RU" b="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 </a:t>
            </a:r>
            <a:r>
              <a:rPr lang="ru-RU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организационному развитию и управлению </a:t>
            </a:r>
            <a:r>
              <a:rPr lang="ru-RU" b="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персоналом АО </a:t>
            </a:r>
            <a:r>
              <a:rPr lang="ru-RU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b="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НИИМЭ»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ru-RU" b="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</a:t>
            </a:r>
            <a:r>
              <a:rPr lang="ru-RU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Центра оценки квалификаций, 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ru-RU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Член Совета по квалификациям в </a:t>
            </a:r>
            <a:r>
              <a:rPr lang="ru-RU" b="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наноиндустрии</a:t>
            </a:r>
            <a:endParaRPr lang="ru-RU" b="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b="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b="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Октябрь </a:t>
            </a:r>
            <a:r>
              <a:rPr lang="ru-RU" b="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2021г.</a:t>
            </a:r>
            <a:endParaRPr lang="ru-RU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697" y="542546"/>
            <a:ext cx="1451112" cy="676111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882" y="538293"/>
            <a:ext cx="1340714" cy="664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1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90;p21"/>
          <p:cNvSpPr txBox="1"/>
          <p:nvPr/>
        </p:nvSpPr>
        <p:spPr>
          <a:xfrm>
            <a:off x="378545" y="175702"/>
            <a:ext cx="11247400" cy="38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ru-RU" sz="2400" b="1" dirty="0">
                <a:solidFill>
                  <a:srgbClr val="357B8B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Деятельность НИИМЭ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2822780" y="7040555"/>
            <a:ext cx="458506" cy="505927"/>
          </a:xfrm>
        </p:spPr>
        <p:txBody>
          <a:bodyPr/>
          <a:lstStyle/>
          <a:p>
            <a:fld id="{C3D00768-0305-451D-AA06-CD2D62CCE3D3}" type="slidenum">
              <a:rPr lang="ru-RU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166214" y="7171846"/>
            <a:ext cx="30446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383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 определение </a:t>
            </a:r>
            <a:r>
              <a:rPr lang="ru-RU" sz="1383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СПК в </a:t>
            </a:r>
            <a:r>
              <a:rPr lang="ru-RU" sz="1400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наноиндустрии</a:t>
            </a:r>
            <a:endParaRPr lang="ru-RU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002917" y="1375337"/>
            <a:ext cx="4727911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508"/>
              </a:spcAft>
            </a:pP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Особенность образовательного процесса – в создании МЦОК — многофункционального центра оценки квалификаций (МЦОК).  </a:t>
            </a:r>
          </a:p>
          <a:p>
            <a:pPr algn="just">
              <a:spcAft>
                <a:spcPts val="1508"/>
              </a:spcAft>
            </a:pP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МЦОК -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инфраструктурный элемент национальной системы квалификаций, трансформирующий заказ бизнеса в образовательные, научные продукты и кадровые решения, отвечающие ожиданиям потребителей; многофункциональный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хаб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проектный офис управления системой квалификаций*. </a:t>
            </a:r>
          </a:p>
          <a:p>
            <a:pPr algn="just">
              <a:spcAft>
                <a:spcPts val="1508"/>
              </a:spcAft>
            </a:pP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МЦОК 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может стать драйвером разработки профессиональных стандартов для новых профессий с учетом комплексного подхода: от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форсайта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до выведения на рынок соответствующих квалификаций на основе формирования и апробации образовательного контента и оценочного инструментария.</a:t>
            </a:r>
          </a:p>
        </p:txBody>
      </p:sp>
      <p:pic>
        <p:nvPicPr>
          <p:cNvPr id="39" name="Рисунок 3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7" t="11976" r="59167" b="12202"/>
          <a:stretch/>
        </p:blipFill>
        <p:spPr>
          <a:xfrm>
            <a:off x="11979871" y="106101"/>
            <a:ext cx="518983" cy="630878"/>
          </a:xfrm>
          <a:prstGeom prst="rect">
            <a:avLst/>
          </a:prstGeom>
        </p:spPr>
      </p:pic>
      <p:sp>
        <p:nvSpPr>
          <p:cNvPr id="56" name="Полилиния 55"/>
          <p:cNvSpPr/>
          <p:nvPr/>
        </p:nvSpPr>
        <p:spPr>
          <a:xfrm rot="20536778">
            <a:off x="745263" y="1051746"/>
            <a:ext cx="5326089" cy="5541320"/>
          </a:xfrm>
          <a:custGeom>
            <a:avLst/>
            <a:gdLst>
              <a:gd name="connsiteX0" fmla="*/ 2275840 w 4551680"/>
              <a:gd name="connsiteY0" fmla="*/ 0 h 4551680"/>
              <a:gd name="connsiteX1" fmla="*/ 4440292 w 4551680"/>
              <a:gd name="connsiteY1" fmla="*/ 1572567 h 4551680"/>
              <a:gd name="connsiteX2" fmla="*/ 2275840 w 4551680"/>
              <a:gd name="connsiteY2" fmla="*/ 2275840 h 4551680"/>
              <a:gd name="connsiteX3" fmla="*/ 2275840 w 4551680"/>
              <a:gd name="connsiteY3" fmla="*/ 0 h 455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1680" h="4551680">
                <a:moveTo>
                  <a:pt x="2275840" y="0"/>
                </a:moveTo>
                <a:cubicBezTo>
                  <a:pt x="3261794" y="0"/>
                  <a:pt x="4135616" y="634869"/>
                  <a:pt x="4440292" y="1572567"/>
                </a:cubicBezTo>
                <a:lnTo>
                  <a:pt x="2275840" y="2275840"/>
                </a:lnTo>
                <a:lnTo>
                  <a:pt x="227584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996823" tIns="918681" rIns="911188" bIns="3602352" numCol="1" spcCol="1270" anchor="ctr" anchorCtr="0">
            <a:noAutofit/>
          </a:bodyPr>
          <a:lstStyle/>
          <a:p>
            <a:pPr algn="ctr" defTabSz="2234946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ru-RU" sz="5028" dirty="0"/>
          </a:p>
        </p:txBody>
      </p:sp>
      <p:sp>
        <p:nvSpPr>
          <p:cNvPr id="57" name="Полилиния 56"/>
          <p:cNvSpPr/>
          <p:nvPr/>
        </p:nvSpPr>
        <p:spPr>
          <a:xfrm rot="3105203">
            <a:off x="723934" y="1197916"/>
            <a:ext cx="5305917" cy="5571806"/>
          </a:xfrm>
          <a:custGeom>
            <a:avLst/>
            <a:gdLst>
              <a:gd name="connsiteX0" fmla="*/ 4440292 w 4551680"/>
              <a:gd name="connsiteY0" fmla="*/ 1572567 h 4551680"/>
              <a:gd name="connsiteX1" fmla="*/ 3613545 w 4551680"/>
              <a:gd name="connsiteY1" fmla="*/ 4117033 h 4551680"/>
              <a:gd name="connsiteX2" fmla="*/ 2275840 w 4551680"/>
              <a:gd name="connsiteY2" fmla="*/ 2275840 h 4551680"/>
              <a:gd name="connsiteX3" fmla="*/ 4440292 w 4551680"/>
              <a:gd name="connsiteY3" fmla="*/ 1572567 h 455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1680" h="4551680">
                <a:moveTo>
                  <a:pt x="4440292" y="1572567"/>
                </a:moveTo>
                <a:cubicBezTo>
                  <a:pt x="4744968" y="2510265"/>
                  <a:pt x="4411198" y="3537504"/>
                  <a:pt x="3613545" y="4117033"/>
                </a:cubicBezTo>
                <a:lnTo>
                  <a:pt x="2275840" y="2275840"/>
                </a:lnTo>
                <a:lnTo>
                  <a:pt x="4440292" y="1572567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2812566"/>
              <a:satOff val="-4220"/>
              <a:lumOff val="-686"/>
              <a:alphaOff val="0"/>
            </a:schemeClr>
          </a:fillRef>
          <a:effectRef idx="0">
            <a:schemeClr val="accent3">
              <a:hueOff val="2812566"/>
              <a:satOff val="-4220"/>
              <a:lumOff val="-686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95305" tIns="2644186" rIns="335140" bIns="1751901" numCol="1" spcCol="1270" anchor="ctr" anchorCtr="0">
            <a:noAutofit/>
          </a:bodyPr>
          <a:lstStyle/>
          <a:p>
            <a:pPr algn="ctr" defTabSz="195557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ru-RU" sz="4400" dirty="0"/>
          </a:p>
        </p:txBody>
      </p:sp>
      <p:sp>
        <p:nvSpPr>
          <p:cNvPr id="58" name="Полилиния 57"/>
          <p:cNvSpPr/>
          <p:nvPr/>
        </p:nvSpPr>
        <p:spPr>
          <a:xfrm rot="20499916">
            <a:off x="517183" y="1263426"/>
            <a:ext cx="5465809" cy="5411189"/>
          </a:xfrm>
          <a:custGeom>
            <a:avLst/>
            <a:gdLst>
              <a:gd name="connsiteX0" fmla="*/ 938135 w 4551680"/>
              <a:gd name="connsiteY0" fmla="*/ 4117033 h 4551680"/>
              <a:gd name="connsiteX1" fmla="*/ 111388 w 4551680"/>
              <a:gd name="connsiteY1" fmla="*/ 1572567 h 4551680"/>
              <a:gd name="connsiteX2" fmla="*/ 2275840 w 4551680"/>
              <a:gd name="connsiteY2" fmla="*/ 2275840 h 4551680"/>
              <a:gd name="connsiteX3" fmla="*/ 938135 w 4551680"/>
              <a:gd name="connsiteY3" fmla="*/ 4117033 h 455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1680" h="4551680">
                <a:moveTo>
                  <a:pt x="938135" y="4117033"/>
                </a:moveTo>
                <a:cubicBezTo>
                  <a:pt x="140482" y="3537504"/>
                  <a:pt x="-193289" y="2510264"/>
                  <a:pt x="111388" y="1572567"/>
                </a:cubicBezTo>
                <a:lnTo>
                  <a:pt x="2275840" y="2275840"/>
                </a:lnTo>
                <a:lnTo>
                  <a:pt x="938135" y="411703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8437698"/>
              <a:satOff val="-12660"/>
              <a:lumOff val="-2059"/>
              <a:alphaOff val="0"/>
            </a:schemeClr>
          </a:fillRef>
          <a:effectRef idx="0">
            <a:schemeClr val="accent3">
              <a:hueOff val="8437698"/>
              <a:satOff val="-12660"/>
              <a:lumOff val="-205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6221" tIns="2692079" rIns="3850009" bIns="1799794" numCol="1" spcCol="1270" anchor="ctr" anchorCtr="0">
            <a:noAutofit/>
          </a:bodyPr>
          <a:lstStyle/>
          <a:p>
            <a:pPr algn="ctr" defTabSz="363178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ru-RU" sz="8171" dirty="0"/>
          </a:p>
        </p:txBody>
      </p:sp>
      <p:sp>
        <p:nvSpPr>
          <p:cNvPr id="59" name="Полилиния 58"/>
          <p:cNvSpPr/>
          <p:nvPr/>
        </p:nvSpPr>
        <p:spPr>
          <a:xfrm rot="20519976">
            <a:off x="497524" y="1106856"/>
            <a:ext cx="5520147" cy="5424867"/>
          </a:xfrm>
          <a:custGeom>
            <a:avLst/>
            <a:gdLst>
              <a:gd name="connsiteX0" fmla="*/ 111388 w 4551680"/>
              <a:gd name="connsiteY0" fmla="*/ 1572567 h 4551680"/>
              <a:gd name="connsiteX1" fmla="*/ 2275840 w 4551680"/>
              <a:gd name="connsiteY1" fmla="*/ 0 h 4551680"/>
              <a:gd name="connsiteX2" fmla="*/ 2275840 w 4551680"/>
              <a:gd name="connsiteY2" fmla="*/ 2275840 h 4551680"/>
              <a:gd name="connsiteX3" fmla="*/ 111388 w 4551680"/>
              <a:gd name="connsiteY3" fmla="*/ 1572567 h 455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1680" h="4551680">
                <a:moveTo>
                  <a:pt x="111388" y="1572567"/>
                </a:moveTo>
                <a:cubicBezTo>
                  <a:pt x="416064" y="634869"/>
                  <a:pt x="1289887" y="0"/>
                  <a:pt x="2275840" y="0"/>
                </a:cubicBezTo>
                <a:lnTo>
                  <a:pt x="2275840" y="2275840"/>
                </a:lnTo>
                <a:lnTo>
                  <a:pt x="111388" y="1572567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11250264"/>
              <a:satOff val="-16880"/>
              <a:lumOff val="-2745"/>
              <a:alphaOff val="0"/>
            </a:schemeClr>
          </a:fillRef>
          <a:effectRef idx="0">
            <a:schemeClr val="accent3">
              <a:hueOff val="11250264"/>
              <a:satOff val="-16880"/>
              <a:lumOff val="-2745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36561" tIns="974022" rIns="3048078" bIns="3623638" numCol="1" spcCol="1270" anchor="ctr" anchorCtr="0">
            <a:noAutofit/>
          </a:bodyPr>
          <a:lstStyle/>
          <a:p>
            <a:pPr algn="ctr" defTabSz="357591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ru-RU" sz="8045" dirty="0"/>
          </a:p>
        </p:txBody>
      </p:sp>
      <p:sp>
        <p:nvSpPr>
          <p:cNvPr id="60" name="Полилиния 59"/>
          <p:cNvSpPr/>
          <p:nvPr/>
        </p:nvSpPr>
        <p:spPr>
          <a:xfrm rot="11799139">
            <a:off x="1161122" y="629408"/>
            <a:ext cx="6172814" cy="6377288"/>
          </a:xfrm>
          <a:custGeom>
            <a:avLst/>
            <a:gdLst>
              <a:gd name="connsiteX0" fmla="*/ 938135 w 4551680"/>
              <a:gd name="connsiteY0" fmla="*/ 4117033 h 4551680"/>
              <a:gd name="connsiteX1" fmla="*/ 111388 w 4551680"/>
              <a:gd name="connsiteY1" fmla="*/ 1572567 h 4551680"/>
              <a:gd name="connsiteX2" fmla="*/ 2275840 w 4551680"/>
              <a:gd name="connsiteY2" fmla="*/ 2275840 h 4551680"/>
              <a:gd name="connsiteX3" fmla="*/ 938135 w 4551680"/>
              <a:gd name="connsiteY3" fmla="*/ 4117033 h 455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1680" h="4551680">
                <a:moveTo>
                  <a:pt x="938135" y="4117033"/>
                </a:moveTo>
                <a:cubicBezTo>
                  <a:pt x="140482" y="3537504"/>
                  <a:pt x="-193289" y="2510264"/>
                  <a:pt x="111388" y="1572567"/>
                </a:cubicBezTo>
                <a:lnTo>
                  <a:pt x="2275840" y="2275840"/>
                </a:lnTo>
                <a:lnTo>
                  <a:pt x="938135" y="4117033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ED2720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8437698"/>
              <a:satOff val="-12660"/>
              <a:lumOff val="-2059"/>
              <a:alphaOff val="0"/>
            </a:schemeClr>
          </a:fillRef>
          <a:effectRef idx="0">
            <a:schemeClr val="accent3">
              <a:hueOff val="8437698"/>
              <a:satOff val="-12660"/>
              <a:lumOff val="-2059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76221" tIns="2692079" rIns="3850009" bIns="1799794" numCol="1" spcCol="1270" anchor="ctr" anchorCtr="0">
            <a:noAutofit/>
          </a:bodyPr>
          <a:lstStyle/>
          <a:p>
            <a:pPr algn="ctr" defTabSz="363178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ru-RU" sz="8171" dirty="0"/>
          </a:p>
        </p:txBody>
      </p:sp>
      <p:sp>
        <p:nvSpPr>
          <p:cNvPr id="62" name="Прямоугольник 61"/>
          <p:cNvSpPr/>
          <p:nvPr/>
        </p:nvSpPr>
        <p:spPr>
          <a:xfrm>
            <a:off x="4920863" y="3494886"/>
            <a:ext cx="22862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Образовательные структуры</a:t>
            </a:r>
          </a:p>
        </p:txBody>
      </p:sp>
      <p:sp>
        <p:nvSpPr>
          <p:cNvPr id="45" name="Овал 44"/>
          <p:cNvSpPr/>
          <p:nvPr/>
        </p:nvSpPr>
        <p:spPr>
          <a:xfrm>
            <a:off x="2608609" y="3098042"/>
            <a:ext cx="1505326" cy="1471302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2011" b="1" dirty="0"/>
          </a:p>
        </p:txBody>
      </p:sp>
      <p:pic>
        <p:nvPicPr>
          <p:cNvPr id="46" name="Рисунок 4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6" t="11976" r="7767" b="12202"/>
          <a:stretch/>
        </p:blipFill>
        <p:spPr>
          <a:xfrm>
            <a:off x="2802169" y="3542633"/>
            <a:ext cx="1035784" cy="517892"/>
          </a:xfrm>
          <a:prstGeom prst="rect">
            <a:avLst/>
          </a:prstGeom>
        </p:spPr>
      </p:pic>
      <p:sp>
        <p:nvSpPr>
          <p:cNvPr id="63" name="Прямоугольник 62"/>
          <p:cNvSpPr/>
          <p:nvPr/>
        </p:nvSpPr>
        <p:spPr>
          <a:xfrm>
            <a:off x="606971" y="2481029"/>
            <a:ext cx="233788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Фундаментальные и поисковые </a:t>
            </a:r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исследования в области микро- и </a:t>
            </a:r>
            <a:r>
              <a:rPr lang="ru-RU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наноэлектроники</a:t>
            </a:r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5" name="Прямоугольник 64"/>
          <p:cNvSpPr/>
          <p:nvPr/>
        </p:nvSpPr>
        <p:spPr>
          <a:xfrm>
            <a:off x="2809948" y="4968295"/>
            <a:ext cx="222484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</a:t>
            </a:r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измерения, как на программном, так и аппаратном уровне</a:t>
            </a:r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Прямоугольник 65"/>
          <p:cNvSpPr/>
          <p:nvPr/>
        </p:nvSpPr>
        <p:spPr>
          <a:xfrm>
            <a:off x="2880877" y="1678089"/>
            <a:ext cx="19141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ИС и разработка </a:t>
            </a:r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встроенного ПО</a:t>
            </a:r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Прямоугольник 63"/>
          <p:cNvSpPr/>
          <p:nvPr/>
        </p:nvSpPr>
        <p:spPr>
          <a:xfrm>
            <a:off x="710514" y="4287470"/>
            <a:ext cx="226224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современных технологий микроэлектроники уровня 180-90, 65-45, 28 </a:t>
            </a:r>
            <a:r>
              <a:rPr lang="ru-RU" sz="1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нм</a:t>
            </a:r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ниже</a:t>
            </a:r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7" name="Прямая соединительная линия 66"/>
          <p:cNvCxnSpPr/>
          <p:nvPr/>
        </p:nvCxnSpPr>
        <p:spPr>
          <a:xfrm flipV="1">
            <a:off x="6694760" y="847789"/>
            <a:ext cx="1352869" cy="1024682"/>
          </a:xfrm>
          <a:prstGeom prst="line">
            <a:avLst/>
          </a:prstGeom>
          <a:ln w="12700">
            <a:solidFill>
              <a:srgbClr val="ED272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Прямая соединительная линия 67"/>
          <p:cNvCxnSpPr/>
          <p:nvPr/>
        </p:nvCxnSpPr>
        <p:spPr>
          <a:xfrm>
            <a:off x="6757788" y="5574340"/>
            <a:ext cx="1718966" cy="1204426"/>
          </a:xfrm>
          <a:prstGeom prst="line">
            <a:avLst/>
          </a:prstGeom>
          <a:ln w="12700">
            <a:solidFill>
              <a:srgbClr val="ED272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1934" y="120164"/>
            <a:ext cx="145097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5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90;p21"/>
          <p:cNvSpPr txBox="1"/>
          <p:nvPr/>
        </p:nvSpPr>
        <p:spPr>
          <a:xfrm>
            <a:off x="378545" y="175702"/>
            <a:ext cx="11247400" cy="38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ru-RU" sz="2400" b="1" dirty="0" smtClean="0">
                <a:solidFill>
                  <a:srgbClr val="357B8B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Образовательная структура</a:t>
            </a:r>
            <a:endParaRPr lang="ru-RU" sz="2400" b="1" dirty="0">
              <a:solidFill>
                <a:srgbClr val="357B8B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2822780" y="7040555"/>
            <a:ext cx="458506" cy="505927"/>
          </a:xfrm>
        </p:spPr>
        <p:txBody>
          <a:bodyPr/>
          <a:lstStyle/>
          <a:p>
            <a:fld id="{C3D00768-0305-451D-AA06-CD2D62CCE3D3}" type="slidenum">
              <a:rPr lang="ru-RU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9" name="Рисунок 3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7" t="11976" r="59167" b="12202"/>
          <a:stretch/>
        </p:blipFill>
        <p:spPr>
          <a:xfrm>
            <a:off x="12049444" y="106101"/>
            <a:ext cx="518983" cy="630878"/>
          </a:xfrm>
          <a:prstGeom prst="rect">
            <a:avLst/>
          </a:prstGeom>
        </p:spPr>
      </p:pic>
      <p:sp>
        <p:nvSpPr>
          <p:cNvPr id="24" name="Скругленный прямоугольник 23"/>
          <p:cNvSpPr/>
          <p:nvPr/>
        </p:nvSpPr>
        <p:spPr>
          <a:xfrm>
            <a:off x="3131538" y="5550162"/>
            <a:ext cx="7162453" cy="1819630"/>
          </a:xfrm>
          <a:prstGeom prst="roundRect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endParaRPr lang="ru-RU" sz="16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Профориентация 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Повышение квалификации для других предприятий 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Внедрение </a:t>
            </a:r>
            <a:r>
              <a:rPr lang="ru-RU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профстандартов</a:t>
            </a: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для других предприятий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Сбор образовательных модулей на заказ </a:t>
            </a:r>
          </a:p>
        </p:txBody>
      </p:sp>
      <p:sp>
        <p:nvSpPr>
          <p:cNvPr id="25" name="Полилиния 24"/>
          <p:cNvSpPr/>
          <p:nvPr/>
        </p:nvSpPr>
        <p:spPr>
          <a:xfrm>
            <a:off x="455741" y="1248096"/>
            <a:ext cx="3850993" cy="3529766"/>
          </a:xfrm>
          <a:custGeom>
            <a:avLst/>
            <a:gdLst>
              <a:gd name="connsiteX0" fmla="*/ 139842 w 1331833"/>
              <a:gd name="connsiteY0" fmla="*/ 0 h 2235200"/>
              <a:gd name="connsiteX1" fmla="*/ 1191991 w 1331833"/>
              <a:gd name="connsiteY1" fmla="*/ 0 h 2235200"/>
              <a:gd name="connsiteX2" fmla="*/ 1331833 w 1331833"/>
              <a:gd name="connsiteY2" fmla="*/ 139842 h 2235200"/>
              <a:gd name="connsiteX3" fmla="*/ 1331833 w 1331833"/>
              <a:gd name="connsiteY3" fmla="*/ 2235200 h 2235200"/>
              <a:gd name="connsiteX4" fmla="*/ 1331833 w 1331833"/>
              <a:gd name="connsiteY4" fmla="*/ 2235200 h 2235200"/>
              <a:gd name="connsiteX5" fmla="*/ 0 w 1331833"/>
              <a:gd name="connsiteY5" fmla="*/ 2235200 h 2235200"/>
              <a:gd name="connsiteX6" fmla="*/ 0 w 1331833"/>
              <a:gd name="connsiteY6" fmla="*/ 2235200 h 2235200"/>
              <a:gd name="connsiteX7" fmla="*/ 0 w 1331833"/>
              <a:gd name="connsiteY7" fmla="*/ 139842 h 2235200"/>
              <a:gd name="connsiteX8" fmla="*/ 139842 w 1331833"/>
              <a:gd name="connsiteY8" fmla="*/ 0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31833" h="2235200">
                <a:moveTo>
                  <a:pt x="1191991" y="2235200"/>
                </a:moveTo>
                <a:lnTo>
                  <a:pt x="139842" y="2235200"/>
                </a:lnTo>
                <a:cubicBezTo>
                  <a:pt x="62609" y="2235200"/>
                  <a:pt x="0" y="2172591"/>
                  <a:pt x="0" y="2095358"/>
                </a:cubicBezTo>
                <a:lnTo>
                  <a:pt x="0" y="0"/>
                </a:lnTo>
                <a:lnTo>
                  <a:pt x="0" y="0"/>
                </a:lnTo>
                <a:lnTo>
                  <a:pt x="1331833" y="0"/>
                </a:lnTo>
                <a:lnTo>
                  <a:pt x="1331833" y="0"/>
                </a:lnTo>
                <a:lnTo>
                  <a:pt x="1331833" y="2095358"/>
                </a:lnTo>
                <a:cubicBezTo>
                  <a:pt x="1331833" y="2172591"/>
                  <a:pt x="1269224" y="2235200"/>
                  <a:pt x="1191991" y="2235200"/>
                </a:cubicBezTo>
                <a:close/>
              </a:path>
            </a:pathLst>
          </a:cu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15513" indent="-215513">
              <a:spcBef>
                <a:spcPts val="754"/>
              </a:spcBef>
              <a:buFont typeface="Wingdings" panose="05000000000000000000" pitchFamily="2" charset="2"/>
              <a:buChar char="§"/>
            </a:pPr>
            <a:endParaRPr lang="ru-RU" sz="176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Целевое обучение в ВУЗах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Бакалавриат</a:t>
            </a:r>
            <a:endParaRPr lang="ru-RU" sz="16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Магистратура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Аспирантура</a:t>
            </a:r>
          </a:p>
        </p:txBody>
      </p:sp>
      <p:sp>
        <p:nvSpPr>
          <p:cNvPr id="26" name="Полилиния 25"/>
          <p:cNvSpPr/>
          <p:nvPr/>
        </p:nvSpPr>
        <p:spPr>
          <a:xfrm>
            <a:off x="4791785" y="1213607"/>
            <a:ext cx="3851647" cy="3561555"/>
          </a:xfrm>
          <a:custGeom>
            <a:avLst/>
            <a:gdLst>
              <a:gd name="connsiteX0" fmla="*/ 139842 w 1331833"/>
              <a:gd name="connsiteY0" fmla="*/ 0 h 2235200"/>
              <a:gd name="connsiteX1" fmla="*/ 1191991 w 1331833"/>
              <a:gd name="connsiteY1" fmla="*/ 0 h 2235200"/>
              <a:gd name="connsiteX2" fmla="*/ 1331833 w 1331833"/>
              <a:gd name="connsiteY2" fmla="*/ 139842 h 2235200"/>
              <a:gd name="connsiteX3" fmla="*/ 1331833 w 1331833"/>
              <a:gd name="connsiteY3" fmla="*/ 2235200 h 2235200"/>
              <a:gd name="connsiteX4" fmla="*/ 1331833 w 1331833"/>
              <a:gd name="connsiteY4" fmla="*/ 2235200 h 2235200"/>
              <a:gd name="connsiteX5" fmla="*/ 0 w 1331833"/>
              <a:gd name="connsiteY5" fmla="*/ 2235200 h 2235200"/>
              <a:gd name="connsiteX6" fmla="*/ 0 w 1331833"/>
              <a:gd name="connsiteY6" fmla="*/ 2235200 h 2235200"/>
              <a:gd name="connsiteX7" fmla="*/ 0 w 1331833"/>
              <a:gd name="connsiteY7" fmla="*/ 139842 h 2235200"/>
              <a:gd name="connsiteX8" fmla="*/ 139842 w 1331833"/>
              <a:gd name="connsiteY8" fmla="*/ 0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31833" h="2235200">
                <a:moveTo>
                  <a:pt x="1191991" y="2235200"/>
                </a:moveTo>
                <a:lnTo>
                  <a:pt x="139842" y="2235200"/>
                </a:lnTo>
                <a:cubicBezTo>
                  <a:pt x="62609" y="2235200"/>
                  <a:pt x="0" y="2172591"/>
                  <a:pt x="0" y="2095358"/>
                </a:cubicBezTo>
                <a:lnTo>
                  <a:pt x="0" y="0"/>
                </a:lnTo>
                <a:lnTo>
                  <a:pt x="0" y="0"/>
                </a:lnTo>
                <a:lnTo>
                  <a:pt x="1331833" y="0"/>
                </a:lnTo>
                <a:lnTo>
                  <a:pt x="1331833" y="0"/>
                </a:lnTo>
                <a:lnTo>
                  <a:pt x="1331833" y="2095358"/>
                </a:lnTo>
                <a:cubicBezTo>
                  <a:pt x="1331833" y="2172591"/>
                  <a:pt x="1269224" y="2235200"/>
                  <a:pt x="1191991" y="2235200"/>
                </a:cubicBezTo>
                <a:close/>
              </a:path>
            </a:pathLst>
          </a:cu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15513" indent="-215513">
              <a:spcBef>
                <a:spcPts val="754"/>
              </a:spcBef>
              <a:buFont typeface="Wingdings" panose="05000000000000000000" pitchFamily="2" charset="2"/>
              <a:buChar char="§"/>
            </a:pPr>
            <a:endParaRPr lang="ru-RU" sz="176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Разработка дополнительных образовательных программ 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Подготовка и повышение квалификации сотрудников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Внедрение </a:t>
            </a:r>
            <a:r>
              <a:rPr lang="ru-RU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профстандартов</a:t>
            </a: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 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Кадровый резерв/формирование пула экспертов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Подготовка к НОК </a:t>
            </a:r>
          </a:p>
          <a:p>
            <a:pPr algn="ctr">
              <a:spcBef>
                <a:spcPts val="754"/>
              </a:spcBef>
            </a:pPr>
            <a:endParaRPr lang="ru-RU" sz="176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  <p:sp>
        <p:nvSpPr>
          <p:cNvPr id="27" name="Скругленный прямоугольник 26"/>
          <p:cNvSpPr/>
          <p:nvPr/>
        </p:nvSpPr>
        <p:spPr>
          <a:xfrm>
            <a:off x="1916517" y="5256493"/>
            <a:ext cx="9592497" cy="721225"/>
          </a:xfrm>
          <a:prstGeom prst="roundRect">
            <a:avLst>
              <a:gd name="adj" fmla="val 1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rgbClr val="ED272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НОУ ДПО ЦОРК</a:t>
            </a:r>
          </a:p>
          <a:p>
            <a:pPr algn="ctr"/>
            <a:r>
              <a:rPr lang="ru-RU" sz="1600" b="1" dirty="0">
                <a:solidFill>
                  <a:srgbClr val="ED272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(Некоммерческое образовательное учреждение Центр оценки и развития квалификаций НИИМЭ)</a:t>
            </a:r>
          </a:p>
        </p:txBody>
      </p:sp>
      <p:sp>
        <p:nvSpPr>
          <p:cNvPr id="28" name="Стрелка вправо 27"/>
          <p:cNvSpPr/>
          <p:nvPr/>
        </p:nvSpPr>
        <p:spPr>
          <a:xfrm>
            <a:off x="4329195" y="2865010"/>
            <a:ext cx="438460" cy="436187"/>
          </a:xfrm>
          <a:prstGeom prst="righ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263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Стрелка вправо 28"/>
          <p:cNvSpPr/>
          <p:nvPr/>
        </p:nvSpPr>
        <p:spPr>
          <a:xfrm rot="5400000">
            <a:off x="6507895" y="4761910"/>
            <a:ext cx="355151" cy="456124"/>
          </a:xfrm>
          <a:prstGeom prst="righ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263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Стрелка вправо 29"/>
          <p:cNvSpPr/>
          <p:nvPr/>
        </p:nvSpPr>
        <p:spPr>
          <a:xfrm flipH="1">
            <a:off x="8654778" y="2865010"/>
            <a:ext cx="451707" cy="436187"/>
          </a:xfrm>
          <a:prstGeom prst="righ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263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Полилиния 30"/>
          <p:cNvSpPr/>
          <p:nvPr/>
        </p:nvSpPr>
        <p:spPr>
          <a:xfrm>
            <a:off x="9130113" y="1233457"/>
            <a:ext cx="3850993" cy="3543259"/>
          </a:xfrm>
          <a:custGeom>
            <a:avLst/>
            <a:gdLst>
              <a:gd name="connsiteX0" fmla="*/ 139842 w 1331833"/>
              <a:gd name="connsiteY0" fmla="*/ 0 h 2235200"/>
              <a:gd name="connsiteX1" fmla="*/ 1191991 w 1331833"/>
              <a:gd name="connsiteY1" fmla="*/ 0 h 2235200"/>
              <a:gd name="connsiteX2" fmla="*/ 1331833 w 1331833"/>
              <a:gd name="connsiteY2" fmla="*/ 139842 h 2235200"/>
              <a:gd name="connsiteX3" fmla="*/ 1331833 w 1331833"/>
              <a:gd name="connsiteY3" fmla="*/ 2235200 h 2235200"/>
              <a:gd name="connsiteX4" fmla="*/ 1331833 w 1331833"/>
              <a:gd name="connsiteY4" fmla="*/ 2235200 h 2235200"/>
              <a:gd name="connsiteX5" fmla="*/ 0 w 1331833"/>
              <a:gd name="connsiteY5" fmla="*/ 2235200 h 2235200"/>
              <a:gd name="connsiteX6" fmla="*/ 0 w 1331833"/>
              <a:gd name="connsiteY6" fmla="*/ 2235200 h 2235200"/>
              <a:gd name="connsiteX7" fmla="*/ 0 w 1331833"/>
              <a:gd name="connsiteY7" fmla="*/ 139842 h 2235200"/>
              <a:gd name="connsiteX8" fmla="*/ 139842 w 1331833"/>
              <a:gd name="connsiteY8" fmla="*/ 0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31833" h="2235200">
                <a:moveTo>
                  <a:pt x="1191991" y="2235200"/>
                </a:moveTo>
                <a:lnTo>
                  <a:pt x="139842" y="2235200"/>
                </a:lnTo>
                <a:cubicBezTo>
                  <a:pt x="62609" y="2235200"/>
                  <a:pt x="0" y="2172591"/>
                  <a:pt x="0" y="2095358"/>
                </a:cubicBezTo>
                <a:lnTo>
                  <a:pt x="0" y="0"/>
                </a:lnTo>
                <a:lnTo>
                  <a:pt x="0" y="0"/>
                </a:lnTo>
                <a:lnTo>
                  <a:pt x="1331833" y="0"/>
                </a:lnTo>
                <a:lnTo>
                  <a:pt x="1331833" y="0"/>
                </a:lnTo>
                <a:lnTo>
                  <a:pt x="1331833" y="2095358"/>
                </a:lnTo>
                <a:cubicBezTo>
                  <a:pt x="1331833" y="2172591"/>
                  <a:pt x="1269224" y="2235200"/>
                  <a:pt x="1191991" y="2235200"/>
                </a:cubicBezTo>
                <a:close/>
              </a:path>
            </a:pathLst>
          </a:custGeom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marL="215513" indent="-215513">
              <a:spcBef>
                <a:spcPts val="754"/>
              </a:spcBef>
              <a:buFont typeface="Wingdings" panose="05000000000000000000" pitchFamily="2" charset="2"/>
              <a:buChar char="§"/>
            </a:pPr>
            <a:endParaRPr lang="ru-RU" sz="176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Независимая оценка квалификации по </a:t>
            </a:r>
            <a:r>
              <a:rPr lang="ru-RU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профстандартам</a:t>
            </a:r>
            <a:endParaRPr lang="ru-RU" sz="16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Создание отраслевых экзаменационных центров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Проектирование квалификаций и разработка оценочных средств в отрасли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Кадровый консалтинг по внедрению инструментов НОК </a:t>
            </a:r>
          </a:p>
          <a:p>
            <a:pPr marL="215513" indent="-215513" algn="just">
              <a:spcBef>
                <a:spcPts val="754"/>
              </a:spcBef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Оценка качества подготовки выпускников вузов</a:t>
            </a:r>
          </a:p>
        </p:txBody>
      </p:sp>
      <p:sp>
        <p:nvSpPr>
          <p:cNvPr id="32" name="Скругленный прямоугольник 31"/>
          <p:cNvSpPr/>
          <p:nvPr/>
        </p:nvSpPr>
        <p:spPr>
          <a:xfrm>
            <a:off x="4676402" y="944237"/>
            <a:ext cx="4072731" cy="607716"/>
          </a:xfrm>
          <a:prstGeom prst="roundRect">
            <a:avLst>
              <a:gd name="adj" fmla="val 1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rgbClr val="ED272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Учебный центр</a:t>
            </a:r>
          </a:p>
        </p:txBody>
      </p:sp>
      <p:sp>
        <p:nvSpPr>
          <p:cNvPr id="33" name="Скругленный прямоугольник 32"/>
          <p:cNvSpPr/>
          <p:nvPr/>
        </p:nvSpPr>
        <p:spPr>
          <a:xfrm>
            <a:off x="345176" y="930724"/>
            <a:ext cx="4072731" cy="607716"/>
          </a:xfrm>
          <a:prstGeom prst="roundRect">
            <a:avLst>
              <a:gd name="adj" fmla="val 1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rgbClr val="ED272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Базовые кафедры</a:t>
            </a:r>
          </a:p>
        </p:txBody>
      </p:sp>
      <p:sp>
        <p:nvSpPr>
          <p:cNvPr id="34" name="Скругленный прямоугольник 33"/>
          <p:cNvSpPr/>
          <p:nvPr/>
        </p:nvSpPr>
        <p:spPr>
          <a:xfrm>
            <a:off x="9019244" y="947347"/>
            <a:ext cx="4072731" cy="607716"/>
          </a:xfrm>
          <a:prstGeom prst="roundRect">
            <a:avLst>
              <a:gd name="adj" fmla="val 1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rgbClr val="ED272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Центр оценки</a:t>
            </a:r>
          </a:p>
          <a:p>
            <a:pPr algn="ctr"/>
            <a:r>
              <a:rPr lang="ru-RU" sz="1600" b="1" dirty="0">
                <a:solidFill>
                  <a:srgbClr val="ED272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квалификаций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7130" y="127577"/>
            <a:ext cx="145097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939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90;p21"/>
          <p:cNvSpPr txBox="1"/>
          <p:nvPr/>
        </p:nvSpPr>
        <p:spPr>
          <a:xfrm>
            <a:off x="378545" y="175702"/>
            <a:ext cx="11247400" cy="38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ru-RU" sz="2400" b="1" dirty="0" smtClean="0">
                <a:solidFill>
                  <a:srgbClr val="357B8B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Проекты в области подготовки персонала</a:t>
            </a:r>
            <a:endParaRPr lang="ru-RU" sz="2400" b="1" dirty="0">
              <a:solidFill>
                <a:srgbClr val="357B8B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2822780" y="7040555"/>
            <a:ext cx="458506" cy="505927"/>
          </a:xfrm>
        </p:spPr>
        <p:txBody>
          <a:bodyPr/>
          <a:lstStyle/>
          <a:p>
            <a:fld id="{C3D00768-0305-451D-AA06-CD2D62CCE3D3}" type="slidenum">
              <a:rPr lang="ru-RU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9" name="Рисунок 3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7" t="11976" r="59167" b="12202"/>
          <a:stretch/>
        </p:blipFill>
        <p:spPr>
          <a:xfrm>
            <a:off x="11979871" y="106101"/>
            <a:ext cx="518983" cy="630878"/>
          </a:xfrm>
          <a:prstGeom prst="rect">
            <a:avLst/>
          </a:prstGeom>
        </p:spPr>
      </p:pic>
      <p:sp>
        <p:nvSpPr>
          <p:cNvPr id="19" name="Прямоугольник 18"/>
          <p:cNvSpPr/>
          <p:nvPr/>
        </p:nvSpPr>
        <p:spPr>
          <a:xfrm>
            <a:off x="407368" y="1340768"/>
            <a:ext cx="5400600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Проекты:</a:t>
            </a:r>
          </a:p>
          <a:p>
            <a:pPr algn="just"/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Проведение профессиональных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экзаменов методом НОК</a:t>
            </a:r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Формирование пула экспертов-носителей квалификации</a:t>
            </a:r>
          </a:p>
          <a:p>
            <a:pPr marL="285750" indent="-285750" algn="just"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Открытие экзаменационных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центров (ЭЦ)</a:t>
            </a:r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Разработка и актуализация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отраслевых </a:t>
            </a:r>
            <a:r>
              <a:rPr lang="ru-RU" sz="1600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профстандартов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 (ПС) в сфере микроэлектроники</a:t>
            </a:r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Разработка </a:t>
            </a:r>
            <a:r>
              <a:rPr lang="ru-RU" sz="16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профквалификаций</a:t>
            </a: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 и комплектов оценочных средств</a:t>
            </a:r>
          </a:p>
          <a:p>
            <a:pPr marL="285750" indent="-285750" algn="just"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Разработка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методики </a:t>
            </a: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по внедрению инструментов НОК в управление персоналом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организаций</a:t>
            </a:r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Сборка образовательных модулей на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заказ</a:t>
            </a:r>
          </a:p>
          <a:p>
            <a:pPr marL="285750" indent="-285750" algn="just"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600" b="1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Проект </a:t>
            </a:r>
            <a:r>
              <a:rPr lang="ru-RU" sz="16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Вход в профессию. </a:t>
            </a:r>
            <a:r>
              <a:rPr lang="ru-RU" sz="1600" b="1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Подготовка </a:t>
            </a:r>
            <a:r>
              <a:rPr lang="ru-RU" sz="16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экспертов для процедур ПОА образовательных программ.</a:t>
            </a:r>
          </a:p>
        </p:txBody>
      </p:sp>
      <p:sp>
        <p:nvSpPr>
          <p:cNvPr id="20" name="Прямоугольник 19"/>
          <p:cNvSpPr/>
          <p:nvPr/>
        </p:nvSpPr>
        <p:spPr>
          <a:xfrm>
            <a:off x="7382784" y="1350136"/>
            <a:ext cx="5486136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Результаты:</a:t>
            </a:r>
          </a:p>
          <a:p>
            <a:pPr algn="just"/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Порядка 300 процедур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НОК, представленных в реестре Национального Агентства Развития Квалификаций</a:t>
            </a:r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40 </a:t>
            </a: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технических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экспертов в проведении процедур НОК </a:t>
            </a:r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ВГУ </a:t>
            </a: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и 2 новых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ЭЦ готовится </a:t>
            </a: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к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аттестации </a:t>
            </a:r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3 новых ПС в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2020 г. (операторы тех процессов), </a:t>
            </a: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3 ПС актуализация – 2021 г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. (инженерные направления)  </a:t>
            </a:r>
          </a:p>
          <a:p>
            <a:pPr marL="285750" indent="-285750" algn="just">
              <a:spcAft>
                <a:spcPts val="12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Более </a:t>
            </a: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50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комплектов, разработанных в соответствие с федеральными нормативными документами</a:t>
            </a:r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Апробация в НИИМЭ и кадровый </a:t>
            </a: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консалтинг по внедрению инструментов НСК в </a:t>
            </a:r>
            <a:r>
              <a:rPr lang="ru-RU" sz="16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др. организациях</a:t>
            </a:r>
            <a:endParaRPr lang="ru-RU" sz="16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 algn="just">
              <a:spcAft>
                <a:spcPts val="12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Порядка 20 программ ДПО, включая программы подготовки в рамках </a:t>
            </a:r>
            <a:r>
              <a:rPr lang="ru-RU" sz="16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профстандартов</a:t>
            </a: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marL="285750" indent="-285750" algn="just">
              <a:spcAft>
                <a:spcPts val="12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dirty="0">
                <a:solidFill>
                  <a:srgbClr val="000000"/>
                </a:solidFill>
                <a:latin typeface="Times New Roman" panose="02020603050405020304" pitchFamily="18" charset="0"/>
              </a:rPr>
              <a:t>Подготовка к НОК и устранение квалификационных дефицитов</a:t>
            </a:r>
          </a:p>
          <a:p>
            <a:pPr marL="285750" indent="-285750" algn="just">
              <a:spcAft>
                <a:spcPts val="1200"/>
              </a:spcAft>
              <a:buClr>
                <a:srgbClr val="08A82E"/>
              </a:buClr>
              <a:buFont typeface="Wingdings" panose="05000000000000000000" pitchFamily="2" charset="2"/>
              <a:buChar char="ü"/>
            </a:pPr>
            <a:r>
              <a:rPr lang="ru-RU" sz="16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Оценка качества подготовки выпускников профильных вузов</a:t>
            </a:r>
          </a:p>
        </p:txBody>
      </p:sp>
      <p:pic>
        <p:nvPicPr>
          <p:cNvPr id="21" name="Рисунок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12" y="1340768"/>
            <a:ext cx="435741" cy="435741"/>
          </a:xfrm>
          <a:prstGeom prst="rect">
            <a:avLst/>
          </a:prstGeom>
          <a:effectLst/>
        </p:spPr>
      </p:pic>
      <p:pic>
        <p:nvPicPr>
          <p:cNvPr id="22" name="Рисунок 2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1880"/>
          <a:stretch/>
        </p:blipFill>
        <p:spPr>
          <a:xfrm>
            <a:off x="7423720" y="1340768"/>
            <a:ext cx="446715" cy="426373"/>
          </a:xfrm>
          <a:prstGeom prst="rect">
            <a:avLst/>
          </a:prstGeom>
          <a:effectLst/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51934" y="106101"/>
            <a:ext cx="145097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767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90;p21"/>
          <p:cNvSpPr txBox="1"/>
          <p:nvPr/>
        </p:nvSpPr>
        <p:spPr>
          <a:xfrm>
            <a:off x="378545" y="175701"/>
            <a:ext cx="11247400" cy="38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ru-RU" sz="2400" b="1" dirty="0" smtClean="0">
                <a:solidFill>
                  <a:srgbClr val="357B8B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Методика внедрения инструментов НОК в управление персоналом </a:t>
            </a:r>
            <a:endParaRPr lang="ru-RU" sz="2400" b="1" dirty="0" smtClean="0">
              <a:solidFill>
                <a:srgbClr val="357B8B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  <a:p>
            <a:r>
              <a:rPr lang="ru-RU" sz="2400" b="1" dirty="0" smtClean="0">
                <a:solidFill>
                  <a:srgbClr val="357B8B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Организаций. Актуальность </a:t>
            </a:r>
            <a:r>
              <a:rPr lang="ru-RU" sz="2400" b="1" dirty="0" smtClean="0">
                <a:solidFill>
                  <a:srgbClr val="357B8B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создания методики</a:t>
            </a:r>
            <a:endParaRPr lang="ru-RU" sz="2400" b="1" dirty="0">
              <a:solidFill>
                <a:srgbClr val="357B8B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2822780" y="7040555"/>
            <a:ext cx="458506" cy="505927"/>
          </a:xfrm>
        </p:spPr>
        <p:txBody>
          <a:bodyPr/>
          <a:lstStyle/>
          <a:p>
            <a:fld id="{C3D00768-0305-451D-AA06-CD2D62CCE3D3}" type="slidenum">
              <a:rPr lang="ru-RU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9" name="Рисунок 3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7" t="11976" r="59167" b="12202"/>
          <a:stretch/>
        </p:blipFill>
        <p:spPr>
          <a:xfrm>
            <a:off x="12069322" y="106101"/>
            <a:ext cx="518983" cy="630878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140600" y="7139629"/>
            <a:ext cx="107258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* по данным отчета «Россия 2025: от кадров к талантам» Октябрь 2017 | </a:t>
            </a:r>
            <a:r>
              <a:rPr lang="ru-RU" sz="14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The</a:t>
            </a:r>
            <a:r>
              <a:rPr lang="ru-RU" sz="1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ru-RU" sz="14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Boston</a:t>
            </a:r>
            <a:r>
              <a:rPr lang="ru-RU" sz="1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ru-RU" sz="14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Consulting</a:t>
            </a:r>
            <a:r>
              <a:rPr lang="ru-RU" sz="14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ru-RU" sz="1400" i="1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Group</a:t>
            </a:r>
            <a:endParaRPr lang="ru-RU" sz="1400" i="1" dirty="0"/>
          </a:p>
        </p:txBody>
      </p:sp>
      <p:sp>
        <p:nvSpPr>
          <p:cNvPr id="13" name="Полилиния 10"/>
          <p:cNvSpPr/>
          <p:nvPr/>
        </p:nvSpPr>
        <p:spPr>
          <a:xfrm>
            <a:off x="544795" y="5026485"/>
            <a:ext cx="5653985" cy="576000"/>
          </a:xfrm>
          <a:prstGeom prst="homePlate">
            <a:avLst/>
          </a:prstGeom>
          <a:ln>
            <a:solidFill>
              <a:srgbClr val="ED272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0" vert="horz" wrap="square" lIns="383854" tIns="5715" rIns="372424" bIns="5715" numCol="1" spcCol="1270" anchor="ctr" anchorCtr="0">
            <a:noAutofit/>
          </a:bodyPr>
          <a:lstStyle/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конкурентного предложения условий труда</a:t>
            </a:r>
          </a:p>
        </p:txBody>
      </p:sp>
      <p:sp>
        <p:nvSpPr>
          <p:cNvPr id="14" name="Полилиния 24"/>
          <p:cNvSpPr/>
          <p:nvPr/>
        </p:nvSpPr>
        <p:spPr>
          <a:xfrm>
            <a:off x="544794" y="5680064"/>
            <a:ext cx="5653985" cy="576000"/>
          </a:xfrm>
          <a:prstGeom prst="homePlate">
            <a:avLst/>
          </a:prstGeom>
          <a:ln>
            <a:solidFill>
              <a:srgbClr val="ED272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0" vert="horz" wrap="square" lIns="383854" tIns="5715" rIns="372424" bIns="5715" numCol="1" spcCol="1270" anchor="ctr" anchorCtr="0">
            <a:noAutofit/>
          </a:bodyPr>
          <a:lstStyle/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повышение гибкости, прозрачности целей и критериев оценки персонала</a:t>
            </a:r>
          </a:p>
        </p:txBody>
      </p:sp>
      <p:sp>
        <p:nvSpPr>
          <p:cNvPr id="15" name="Полилиния 26"/>
          <p:cNvSpPr/>
          <p:nvPr/>
        </p:nvSpPr>
        <p:spPr>
          <a:xfrm>
            <a:off x="544793" y="3705967"/>
            <a:ext cx="5653985" cy="576000"/>
          </a:xfrm>
          <a:prstGeom prst="homePlate">
            <a:avLst/>
          </a:prstGeom>
          <a:ln>
            <a:solidFill>
              <a:srgbClr val="ED272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0" vert="horz" wrap="square" lIns="383854" tIns="5715" rIns="372424" bIns="5715" numCol="1" spcCol="1270" anchor="ctr" anchorCtr="0">
            <a:noAutofit/>
          </a:bodyPr>
          <a:lstStyle/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</a:t>
            </a: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опережающего предложения кадров – носителей целевых компетенций</a:t>
            </a:r>
          </a:p>
        </p:txBody>
      </p:sp>
      <p:sp>
        <p:nvSpPr>
          <p:cNvPr id="16" name="Полилиния 28"/>
          <p:cNvSpPr/>
          <p:nvPr/>
        </p:nvSpPr>
        <p:spPr>
          <a:xfrm>
            <a:off x="544796" y="4372906"/>
            <a:ext cx="5653985" cy="576000"/>
          </a:xfrm>
          <a:prstGeom prst="homePlate">
            <a:avLst/>
          </a:prstGeom>
          <a:ln>
            <a:solidFill>
              <a:srgbClr val="ED272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0" vert="horz" wrap="square" lIns="383854" tIns="5715" rIns="372424" bIns="5715" numCol="1" spcCol="1270" anchor="ctr" anchorCtr="0">
            <a:noAutofit/>
          </a:bodyPr>
          <a:lstStyle/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стимулирование притока талантов в сферу образования, корректировка образовательных </a:t>
            </a:r>
            <a:r>
              <a:rPr lang="ru-RU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 с учетом потребностей бизнеса</a:t>
            </a:r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Полилиния 30"/>
          <p:cNvSpPr/>
          <p:nvPr/>
        </p:nvSpPr>
        <p:spPr>
          <a:xfrm>
            <a:off x="544797" y="6333642"/>
            <a:ext cx="5653985" cy="537108"/>
          </a:xfrm>
          <a:prstGeom prst="homePlate">
            <a:avLst/>
          </a:prstGeom>
          <a:ln>
            <a:solidFill>
              <a:srgbClr val="ED272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0" vert="horz" wrap="square" lIns="383854" tIns="5715" rIns="372424" bIns="5715" numCol="1" spcCol="1270" anchor="ctr" anchorCtr="0">
            <a:noAutofit/>
          </a:bodyPr>
          <a:lstStyle/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продвижение ценностей роста и профессионального развития</a:t>
            </a:r>
          </a:p>
        </p:txBody>
      </p:sp>
      <p:sp>
        <p:nvSpPr>
          <p:cNvPr id="23" name="Скругленный прямоугольник 22"/>
          <p:cNvSpPr/>
          <p:nvPr/>
        </p:nvSpPr>
        <p:spPr>
          <a:xfrm>
            <a:off x="544794" y="1405562"/>
            <a:ext cx="11873466" cy="1711302"/>
          </a:xfrm>
          <a:prstGeom prst="roundRect">
            <a:avLst/>
          </a:prstGeom>
          <a:solidFill>
            <a:schemeClr val="bg1">
              <a:lumMod val="95000"/>
              <a:alpha val="54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spcAft>
                <a:spcPts val="1200"/>
              </a:spcAft>
            </a:pPr>
            <a:r>
              <a:rPr lang="ru-RU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Узко-профильный рынок труда высокотехнологичных </a:t>
            </a:r>
            <a:r>
              <a:rPr lang="ru-RU" sz="14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компаний *</a:t>
            </a:r>
            <a:endParaRPr lang="ru-RU" sz="1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 algn="just" defTabSz="912813">
              <a:lnSpc>
                <a:spcPct val="95000"/>
              </a:lnSpc>
              <a:spcAft>
                <a:spcPts val="1200"/>
              </a:spcAft>
              <a:buClr>
                <a:schemeClr val="accent5"/>
              </a:buClr>
              <a:buSzPct val="100000"/>
              <a:buBlip>
                <a:blip r:embed="rId4"/>
              </a:buBlip>
              <a:defRPr/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Недостаточный спрос на знания; </a:t>
            </a:r>
          </a:p>
          <a:p>
            <a:pPr marL="171450" lvl="1" indent="-171450" algn="just" defTabSz="912813">
              <a:lnSpc>
                <a:spcPct val="95000"/>
              </a:lnSpc>
              <a:spcAft>
                <a:spcPts val="1200"/>
              </a:spcAft>
              <a:buClr>
                <a:schemeClr val="accent5"/>
              </a:buClr>
              <a:buSzPct val="100000"/>
              <a:buBlip>
                <a:blip r:embed="rId4"/>
              </a:buBlip>
              <a:defRPr/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Образовательные системы не готовят кадры, обладающие необходимыми практическими навыками;</a:t>
            </a:r>
          </a:p>
          <a:p>
            <a:pPr marL="171450" lvl="1" indent="-171450" algn="just" defTabSz="912813">
              <a:lnSpc>
                <a:spcPct val="95000"/>
              </a:lnSpc>
              <a:spcAft>
                <a:spcPts val="1200"/>
              </a:spcAft>
              <a:buClr>
                <a:schemeClr val="accent5"/>
              </a:buClr>
              <a:buSzPct val="100000"/>
              <a:buBlip>
                <a:blip r:embed="rId4"/>
              </a:buBlip>
              <a:defRPr/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Снижение мотивации к выбору высококвалифицированных профессий.</a:t>
            </a:r>
          </a:p>
        </p:txBody>
      </p:sp>
      <p:sp>
        <p:nvSpPr>
          <p:cNvPr id="24" name="Скругленный прямоугольник 23"/>
          <p:cNvSpPr/>
          <p:nvPr/>
        </p:nvSpPr>
        <p:spPr>
          <a:xfrm>
            <a:off x="6585612" y="3704576"/>
            <a:ext cx="5832648" cy="3159874"/>
          </a:xfrm>
          <a:prstGeom prst="roundRect">
            <a:avLst>
              <a:gd name="adj" fmla="val 6420"/>
            </a:avLst>
          </a:prstGeom>
          <a:ln>
            <a:solidFill>
              <a:srgbClr val="08A82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Актуальные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HR-</a:t>
            </a:r>
            <a:r>
              <a:rPr lang="ru-RU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</a:p>
        </p:txBody>
      </p:sp>
      <p:sp>
        <p:nvSpPr>
          <p:cNvPr id="25" name="Скругленный прямоугольник 24"/>
          <p:cNvSpPr/>
          <p:nvPr/>
        </p:nvSpPr>
        <p:spPr>
          <a:xfrm>
            <a:off x="6649403" y="4118544"/>
            <a:ext cx="5695000" cy="2663812"/>
          </a:xfrm>
          <a:prstGeom prst="roundRect">
            <a:avLst>
              <a:gd name="adj" fmla="val 11777"/>
            </a:avLst>
          </a:prstGeom>
          <a:noFill/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just" defTabSz="444500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400" dirty="0">
                <a:solidFill>
                  <a:srgbClr val="ED27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Формализация требований к квалификации (ПС), а также создание понятных механизмов оценки</a:t>
            </a:r>
          </a:p>
          <a:p>
            <a:pPr marL="285750" indent="-285750" algn="just" defTabSz="444500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Выявление квалификационных дефицитов, построение системы обучения и развития, создание кадрового резерва</a:t>
            </a:r>
          </a:p>
          <a:p>
            <a:pPr marL="285750" indent="-285750" algn="just" defTabSz="444500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Формирование пула экспертов по процессам, привлечение к системе обучения персонала</a:t>
            </a:r>
          </a:p>
          <a:p>
            <a:pPr marL="285750" indent="-285750" algn="just" defTabSz="444500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Формирование кадрового резерва, составление индивидуальных планов развития (ИПР)</a:t>
            </a:r>
          </a:p>
          <a:p>
            <a:pPr marL="285750" indent="-285750" algn="just" defTabSz="444500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Clr>
                <a:srgbClr val="ED2720"/>
              </a:buClr>
              <a:buFont typeface="Wingdings" panose="05000000000000000000" pitchFamily="2" charset="2"/>
              <a:buChar char="§"/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Установление уровня оплаты труда в зависимости от функционала уровня квалификации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4777102" y="1231653"/>
            <a:ext cx="2450286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Проблематика рынка</a:t>
            </a:r>
          </a:p>
        </p:txBody>
      </p:sp>
      <p:sp>
        <p:nvSpPr>
          <p:cNvPr id="27" name="Стрелка вправо 26"/>
          <p:cNvSpPr/>
          <p:nvPr/>
        </p:nvSpPr>
        <p:spPr>
          <a:xfrm rot="5400000">
            <a:off x="787578" y="3223790"/>
            <a:ext cx="355151" cy="456124"/>
          </a:xfrm>
          <a:prstGeom prst="rightArrow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263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7069" y="106101"/>
            <a:ext cx="145097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712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90;p21"/>
          <p:cNvSpPr txBox="1"/>
          <p:nvPr/>
        </p:nvSpPr>
        <p:spPr>
          <a:xfrm>
            <a:off x="378545" y="175702"/>
            <a:ext cx="11247400" cy="38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ru-RU" sz="2400" b="1" dirty="0" smtClean="0">
                <a:solidFill>
                  <a:srgbClr val="357B8B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Методика внедрения профессиональных стандартов. Этапы</a:t>
            </a:r>
            <a:endParaRPr lang="ru-RU" sz="2400" b="1" dirty="0">
              <a:solidFill>
                <a:srgbClr val="357B8B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2822780" y="7040555"/>
            <a:ext cx="458506" cy="505927"/>
          </a:xfrm>
        </p:spPr>
        <p:txBody>
          <a:bodyPr/>
          <a:lstStyle/>
          <a:p>
            <a:fld id="{C3D00768-0305-451D-AA06-CD2D62CCE3D3}" type="slidenum">
              <a:rPr lang="ru-RU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9" name="Рисунок 3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7" t="11976" r="59167" b="12202"/>
          <a:stretch/>
        </p:blipFill>
        <p:spPr>
          <a:xfrm>
            <a:off x="12039505" y="106101"/>
            <a:ext cx="518983" cy="630878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2020065" y="3171225"/>
            <a:ext cx="5124632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8A82E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Согласование и утверждение плана изменений</a:t>
            </a:r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7628954" y="1154223"/>
            <a:ext cx="4740467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marL="0" lvl="1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Приказ о формировании экспертной группы по внедрению профессиональных стандартов в деятельность организации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2020065" y="2147295"/>
            <a:ext cx="5124632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8A82E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Формирование перечня компетенций работников, соотнесение с ПС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7628954" y="2149959"/>
            <a:ext cx="4740467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Изменение должностных инструкций (ДИ) и штатного расписания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7628954" y="3177596"/>
            <a:ext cx="4740467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Изменения НПА: Положение об оценке, положение о подборе, положение об обучении, положение об оплате труда</a:t>
            </a:r>
          </a:p>
        </p:txBody>
      </p:sp>
      <p:sp>
        <p:nvSpPr>
          <p:cNvPr id="17" name="Прямоугольник 16"/>
          <p:cNvSpPr/>
          <p:nvPr/>
        </p:nvSpPr>
        <p:spPr>
          <a:xfrm>
            <a:off x="2020065" y="4152616"/>
            <a:ext cx="5124632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8A82E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Проведение независимой оценки квалификации (НОК)</a:t>
            </a:r>
          </a:p>
        </p:txBody>
      </p:sp>
      <p:sp>
        <p:nvSpPr>
          <p:cNvPr id="18" name="Прямоугольник 17"/>
          <p:cNvSpPr/>
          <p:nvPr/>
        </p:nvSpPr>
        <p:spPr>
          <a:xfrm>
            <a:off x="7628954" y="4162694"/>
            <a:ext cx="4740467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Матрица экспертов по процессам, квалификационные дефициты</a:t>
            </a:r>
          </a:p>
        </p:txBody>
      </p:sp>
      <p:sp>
        <p:nvSpPr>
          <p:cNvPr id="23" name="Прямоугольник 22"/>
          <p:cNvSpPr/>
          <p:nvPr/>
        </p:nvSpPr>
        <p:spPr>
          <a:xfrm>
            <a:off x="2020064" y="5102118"/>
            <a:ext cx="5124632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8A82E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Формирование плана обучения</a:t>
            </a:r>
          </a:p>
        </p:txBody>
      </p:sp>
      <p:sp>
        <p:nvSpPr>
          <p:cNvPr id="24" name="Прямоугольник 23"/>
          <p:cNvSpPr/>
          <p:nvPr/>
        </p:nvSpPr>
        <p:spPr>
          <a:xfrm>
            <a:off x="7628954" y="5115903"/>
            <a:ext cx="4740467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ИПР, </a:t>
            </a:r>
          </a:p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корректировки по оплате труда</a:t>
            </a:r>
          </a:p>
        </p:txBody>
      </p:sp>
      <p:sp>
        <p:nvSpPr>
          <p:cNvPr id="25" name="Прямоугольник 24"/>
          <p:cNvSpPr/>
          <p:nvPr/>
        </p:nvSpPr>
        <p:spPr>
          <a:xfrm>
            <a:off x="2014336" y="6094141"/>
            <a:ext cx="5124632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8A82E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Внедрение результатов проекта в </a:t>
            </a:r>
            <a:r>
              <a:rPr lang="en-US"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</a:t>
            </a:r>
            <a:r>
              <a:rPr lang="ru-RU" sz="1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-процессы</a:t>
            </a:r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7628954" y="6111632"/>
            <a:ext cx="4740467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C0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 планов обучения персонала, внедрение НОК, Положение о применении </a:t>
            </a:r>
            <a:r>
              <a:rPr lang="ru-RU" sz="1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профстандартов</a:t>
            </a:r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Скругленный прямоугольник 26"/>
          <p:cNvSpPr/>
          <p:nvPr/>
        </p:nvSpPr>
        <p:spPr>
          <a:xfrm>
            <a:off x="558411" y="1155964"/>
            <a:ext cx="1080000" cy="75283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ru-RU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Этап</a:t>
            </a:r>
          </a:p>
        </p:txBody>
      </p:sp>
      <p:sp>
        <p:nvSpPr>
          <p:cNvPr id="28" name="Скругленный прямоугольник 27"/>
          <p:cNvSpPr/>
          <p:nvPr/>
        </p:nvSpPr>
        <p:spPr>
          <a:xfrm>
            <a:off x="558411" y="2151224"/>
            <a:ext cx="1080000" cy="75283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 Этап</a:t>
            </a:r>
          </a:p>
        </p:txBody>
      </p:sp>
      <p:sp>
        <p:nvSpPr>
          <p:cNvPr id="29" name="Скругленный прямоугольник 28"/>
          <p:cNvSpPr/>
          <p:nvPr/>
        </p:nvSpPr>
        <p:spPr>
          <a:xfrm>
            <a:off x="558411" y="3178385"/>
            <a:ext cx="1080000" cy="75283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Этап</a:t>
            </a:r>
          </a:p>
        </p:txBody>
      </p:sp>
      <p:sp>
        <p:nvSpPr>
          <p:cNvPr id="30" name="Скругленный прямоугольник 29"/>
          <p:cNvSpPr/>
          <p:nvPr/>
        </p:nvSpPr>
        <p:spPr>
          <a:xfrm>
            <a:off x="558411" y="4163007"/>
            <a:ext cx="1080000" cy="75283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 Этап</a:t>
            </a:r>
          </a:p>
        </p:txBody>
      </p:sp>
      <p:sp>
        <p:nvSpPr>
          <p:cNvPr id="31" name="Скругленный прямоугольник 30"/>
          <p:cNvSpPr/>
          <p:nvPr/>
        </p:nvSpPr>
        <p:spPr>
          <a:xfrm>
            <a:off x="558411" y="5115740"/>
            <a:ext cx="1080000" cy="75283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Этап</a:t>
            </a:r>
          </a:p>
        </p:txBody>
      </p:sp>
      <p:sp>
        <p:nvSpPr>
          <p:cNvPr id="32" name="Скругленный прямоугольник 31"/>
          <p:cNvSpPr/>
          <p:nvPr/>
        </p:nvSpPr>
        <p:spPr>
          <a:xfrm>
            <a:off x="558411" y="6110996"/>
            <a:ext cx="1080000" cy="75283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 Этап</a:t>
            </a:r>
          </a:p>
        </p:txBody>
      </p:sp>
      <p:sp>
        <p:nvSpPr>
          <p:cNvPr id="33" name="Прямоугольник 32"/>
          <p:cNvSpPr/>
          <p:nvPr/>
        </p:nvSpPr>
        <p:spPr>
          <a:xfrm>
            <a:off x="2020065" y="1155266"/>
            <a:ext cx="5124632" cy="752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8A82E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spcFirstLastPara="0" vert="horz" wrap="square" lIns="43244" tIns="34989" rIns="43244" bIns="34989" numCol="1" spcCol="1270" anchor="ctr" anchorCtr="0">
            <a:noAutofit/>
          </a:bodyPr>
          <a:lstStyle/>
          <a:p>
            <a:pPr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ru-RU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Формирование экспертной </a:t>
            </a:r>
            <a:r>
              <a:rPr lang="ru-RU" sz="1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группы </a:t>
            </a:r>
            <a:endParaRPr lang="ru-RU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7252" y="106101"/>
            <a:ext cx="145097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74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90;p21"/>
          <p:cNvSpPr txBox="1"/>
          <p:nvPr/>
        </p:nvSpPr>
        <p:spPr>
          <a:xfrm>
            <a:off x="378545" y="175701"/>
            <a:ext cx="11247400" cy="38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ru-RU" sz="2400" b="1" dirty="0" smtClean="0">
                <a:solidFill>
                  <a:srgbClr val="357B8B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Оценка персонала с использованием инструментов НОК</a:t>
            </a:r>
          </a:p>
          <a:p>
            <a:r>
              <a:rPr lang="ru-RU" sz="2400" b="1" dirty="0" smtClean="0">
                <a:solidFill>
                  <a:srgbClr val="357B8B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Ключевой этап методики</a:t>
            </a:r>
            <a:endParaRPr lang="ru-RU" sz="2400" b="1" dirty="0">
              <a:solidFill>
                <a:srgbClr val="357B8B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2822780" y="7040555"/>
            <a:ext cx="458506" cy="505927"/>
          </a:xfrm>
        </p:spPr>
        <p:txBody>
          <a:bodyPr/>
          <a:lstStyle/>
          <a:p>
            <a:fld id="{C3D00768-0305-451D-AA06-CD2D62CCE3D3}" type="slidenum">
              <a:rPr lang="ru-RU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9" name="Рисунок 3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7" t="11976" r="59167" b="12202"/>
          <a:stretch/>
        </p:blipFill>
        <p:spPr>
          <a:xfrm>
            <a:off x="12158774" y="106101"/>
            <a:ext cx="518983" cy="630878"/>
          </a:xfrm>
          <a:prstGeom prst="rect">
            <a:avLst/>
          </a:prstGeom>
        </p:spPr>
      </p:pic>
      <p:sp>
        <p:nvSpPr>
          <p:cNvPr id="19" name="Прямоугольник 18"/>
          <p:cNvSpPr/>
          <p:nvPr/>
        </p:nvSpPr>
        <p:spPr>
          <a:xfrm>
            <a:off x="398673" y="6788197"/>
            <a:ext cx="124778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ED272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Комплексная оценка </a:t>
            </a:r>
            <a:r>
              <a:rPr lang="ru-RU" b="1" dirty="0" smtClean="0">
                <a:solidFill>
                  <a:srgbClr val="ED272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персонала = </a:t>
            </a:r>
            <a:r>
              <a:rPr lang="ru-RU" b="1" dirty="0">
                <a:solidFill>
                  <a:srgbClr val="ED272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Оценка эффективности </a:t>
            </a:r>
            <a:r>
              <a:rPr lang="ru-RU" b="1" dirty="0" smtClean="0">
                <a:solidFill>
                  <a:srgbClr val="ED2720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деятельности </a:t>
            </a:r>
            <a:r>
              <a:rPr lang="ru-RU" b="1" dirty="0" smtClean="0">
                <a:solidFill>
                  <a:srgbClr val="ED27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Оценка </a:t>
            </a:r>
            <a:r>
              <a:rPr lang="ru-RU" b="1" dirty="0">
                <a:solidFill>
                  <a:srgbClr val="ED27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корпоративных </a:t>
            </a:r>
            <a:r>
              <a:rPr lang="ru-RU" b="1" dirty="0" smtClean="0">
                <a:solidFill>
                  <a:srgbClr val="ED27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компетенций + Оценка </a:t>
            </a:r>
            <a:r>
              <a:rPr lang="ru-RU" b="1" dirty="0">
                <a:solidFill>
                  <a:srgbClr val="ED27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профессиональных </a:t>
            </a:r>
            <a:r>
              <a:rPr lang="ru-RU" b="1" dirty="0" smtClean="0">
                <a:solidFill>
                  <a:srgbClr val="ED272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компетенций</a:t>
            </a:r>
            <a:endParaRPr lang="ru-RU" b="1" dirty="0">
              <a:solidFill>
                <a:srgbClr val="ED272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0" name="Таблица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694088"/>
              </p:ext>
            </p:extLst>
          </p:nvPr>
        </p:nvGraphicFramePr>
        <p:xfrm>
          <a:off x="335359" y="1354567"/>
          <a:ext cx="12604463" cy="5156099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734236"/>
                <a:gridCol w="2411288"/>
                <a:gridCol w="6458939"/>
              </a:tblGrid>
              <a:tr h="431699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Направление оценки</a:t>
                      </a:r>
                      <a:endParaRPr lang="ru-RU" sz="1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Инструменты</a:t>
                      </a:r>
                      <a:endParaRPr lang="ru-RU" sz="1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Применение</a:t>
                      </a:r>
                      <a:endParaRPr lang="ru-RU" sz="1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72337">
                <a:tc>
                  <a:txBody>
                    <a:bodyPr/>
                    <a:lstStyle/>
                    <a:p>
                      <a:pPr algn="ctr"/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Оценка эффективности деятельности</a:t>
                      </a: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b="1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400" b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KPI</a:t>
                      </a: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Периодичность- ежегодно;</a:t>
                      </a: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algn="just"/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Оценка соблюдения сроков и выполнения ключевых показателей эффективности работников.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  <a:tr h="492863">
                <a:tc rowSpan="2">
                  <a:txBody>
                    <a:bodyPr/>
                    <a:lstStyle/>
                    <a:p>
                      <a:pPr algn="ctr"/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Оценка</a:t>
                      </a:r>
                      <a:r>
                        <a:rPr lang="ru-RU" sz="1400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корпоративных компетенций</a:t>
                      </a: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b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Ассесмент</a:t>
                      </a:r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-</a:t>
                      </a:r>
                      <a:r>
                        <a:rPr lang="ru-RU" sz="1400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центр</a:t>
                      </a: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Периодичность:</a:t>
                      </a: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не чаще чем 1 раз в 2 года; </a:t>
                      </a:r>
                    </a:p>
                    <a:p>
                      <a:pPr algn="just"/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Проводится оценка общекорпоративных и управленческих компетенций.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50578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ru-RU" sz="1400" b="1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Оценка 360°</a:t>
                      </a: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Периодичность 1 раз в год; </a:t>
                      </a:r>
                    </a:p>
                    <a:p>
                      <a:pPr algn="just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Проводится опрос</a:t>
                      </a: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делового окружения работника о степени выраженности у него корпоративных компетенций.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  <a:tr h="1527766">
                <a:tc rowSpan="2">
                  <a:txBody>
                    <a:bodyPr/>
                    <a:lstStyle/>
                    <a:p>
                      <a:pPr algn="ctr"/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Оценка профессиональных</a:t>
                      </a:r>
                      <a:r>
                        <a:rPr lang="ru-RU" sz="1400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компетенций</a:t>
                      </a: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b="1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ru-RU" sz="1400" b="1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ru-RU" sz="1400" b="1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Аттестация</a:t>
                      </a:r>
                      <a:endParaRPr lang="ru-RU"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Плановая</a:t>
                      </a: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– 1 раз в 3 года, </a:t>
                      </a:r>
                    </a:p>
                    <a:p>
                      <a:pPr algn="just"/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Внеплановая аттестация может проводиться:</a:t>
                      </a:r>
                    </a:p>
                    <a:p>
                      <a:pPr marL="342900" indent="-342900" algn="just">
                        <a:buFont typeface="+mj-lt"/>
                        <a:buAutoNum type="alphaLcParenR"/>
                      </a:pP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 соглашению сторон;</a:t>
                      </a:r>
                    </a:p>
                    <a:p>
                      <a:pPr marL="342900" indent="-342900" algn="just">
                        <a:buFont typeface="+mj-lt"/>
                        <a:buAutoNum type="alphaLcParenR"/>
                      </a:pP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по решению работодателя после принятия в установленном порядке решения:</a:t>
                      </a:r>
                    </a:p>
                    <a:p>
                      <a:pPr marL="648000" indent="-285750" algn="just">
                        <a:buFont typeface="Wingdings" panose="05000000000000000000" pitchFamily="2" charset="2"/>
                        <a:buChar char="§"/>
                      </a:pP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 сокращении должностей;</a:t>
                      </a:r>
                    </a:p>
                    <a:p>
                      <a:pPr marL="648000" indent="-285750" algn="just">
                        <a:buFont typeface="Wingdings" panose="05000000000000000000" pitchFamily="2" charset="2"/>
                        <a:buChar char="§"/>
                      </a:pP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об изменении условий оплаты труда.</a:t>
                      </a:r>
                    </a:p>
                    <a:p>
                      <a:pPr marL="342900" indent="-342900" algn="just">
                        <a:buFont typeface="+mj-lt"/>
                        <a:buAutoNum type="alphaLcParenR" startAt="3"/>
                      </a:pP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в случае выявления случаев грубого нарушения трудовой дисциплины работниками организации.</a:t>
                      </a: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2800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1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НОК</a:t>
                      </a: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Периодичность:</a:t>
                      </a: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3-5 лет; </a:t>
                      </a:r>
                    </a:p>
                    <a:p>
                      <a:pPr algn="just"/>
                      <a:r>
                        <a:rPr lang="ru-RU" sz="14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Проведение</a:t>
                      </a:r>
                      <a:r>
                        <a:rPr lang="ru-RU" sz="14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независимой оценки квалификации силами центров оценки квалификации в соответствии с № 238‑ФЗ «О НОК».</a:t>
                      </a:r>
                      <a:endParaRPr lang="ru-RU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2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8897" y="106101"/>
            <a:ext cx="145097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26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90;p21"/>
          <p:cNvSpPr txBox="1"/>
          <p:nvPr/>
        </p:nvSpPr>
        <p:spPr>
          <a:xfrm>
            <a:off x="378545" y="175702"/>
            <a:ext cx="11247400" cy="381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ru-RU" sz="2400" b="1" dirty="0" smtClean="0">
                <a:solidFill>
                  <a:srgbClr val="357B8B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Аттестация персонала в рамка Госзаказа</a:t>
            </a:r>
            <a:endParaRPr lang="ru-RU" sz="2400" b="1" dirty="0">
              <a:solidFill>
                <a:srgbClr val="357B8B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>
          <a:xfrm>
            <a:off x="12822780" y="7040555"/>
            <a:ext cx="458506" cy="505927"/>
          </a:xfrm>
        </p:spPr>
        <p:txBody>
          <a:bodyPr/>
          <a:lstStyle/>
          <a:p>
            <a:fld id="{C3D00768-0305-451D-AA06-CD2D62CCE3D3}" type="slidenum">
              <a:rPr lang="ru-RU" sz="12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9</a:t>
            </a:fld>
            <a:endParaRPr lang="ru-RU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9" name="Рисунок 3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7" t="11976" r="59167" b="12202"/>
          <a:stretch/>
        </p:blipFill>
        <p:spPr>
          <a:xfrm>
            <a:off x="12049444" y="106101"/>
            <a:ext cx="518983" cy="630878"/>
          </a:xfrm>
          <a:prstGeom prst="rect">
            <a:avLst/>
          </a:prstGeom>
        </p:spPr>
      </p:pic>
      <p:graphicFrame>
        <p:nvGraphicFramePr>
          <p:cNvPr id="34" name="Таблица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1407694"/>
              </p:ext>
            </p:extLst>
          </p:nvPr>
        </p:nvGraphicFramePr>
        <p:xfrm>
          <a:off x="536715" y="1507897"/>
          <a:ext cx="12126663" cy="4221009"/>
        </p:xfrm>
        <a:graphic>
          <a:graphicData uri="http://schemas.openxmlformats.org/drawingml/2006/table">
            <a:tbl>
              <a:tblPr firstRow="1" firstCol="1" bandRow="1">
                <a:tableStyleId>{2A488322-F2BA-4B5B-9748-0D474271808F}</a:tableStyleId>
              </a:tblPr>
              <a:tblGrid>
                <a:gridCol w="4042221"/>
                <a:gridCol w="4042221"/>
                <a:gridCol w="4042221"/>
              </a:tblGrid>
              <a:tr h="47834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>
                      <a:noFill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Аттестация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НОК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mpd="sng">
                      <a:noFill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69249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Срок </a:t>
                      </a:r>
                      <a:r>
                        <a:rPr lang="ru-RU" sz="16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действия и условие</a:t>
                      </a:r>
                      <a:r>
                        <a:rPr lang="ru-RU" sz="1600" baseline="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применения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>
                      <a:noFill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год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007943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 </a:t>
                      </a:r>
                      <a:r>
                        <a:rPr lang="ru-RU" sz="1600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года </a:t>
                      </a:r>
                    </a:p>
                    <a:p>
                      <a:pPr marL="0" algn="ctr" defTabSz="1007943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Наличие </a:t>
                      </a:r>
                      <a:r>
                        <a:rPr lang="ru-RU" sz="1600" kern="120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профстандарта</a:t>
                      </a:r>
                      <a:r>
                        <a:rPr lang="ru-RU" sz="1600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ru-RU" sz="16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026993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Затраты на проведение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>
                      <a:noFill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1007943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Оплата рабочего времени комиссии на постоянной основе</a:t>
                      </a:r>
                    </a:p>
                  </a:txBody>
                  <a:tcPr marL="62162" marR="62162" marT="0" marB="0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Разовая оплата услуг ЦОК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44988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Экспертиза 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>
                      <a:noFill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1007943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Внутренние эксперты компании, представитель заказчика</a:t>
                      </a:r>
                    </a:p>
                  </a:txBody>
                  <a:tcPr marL="62162" marR="62162" marT="0" marB="0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Эксперты рынка наноиндустрии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00143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Использование в рамках госзаказа</a:t>
                      </a:r>
                      <a:endParaRPr lang="ru-RU" sz="16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>
                      <a:noFill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Признается при заключении </a:t>
                      </a:r>
                      <a:r>
                        <a:rPr lang="ru-RU" sz="16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Г</a:t>
                      </a:r>
                      <a:r>
                        <a:rPr lang="ru-RU" sz="160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осконтрактов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при участии представителя заказчика</a:t>
                      </a:r>
                      <a:endParaRPr lang="ru-RU" sz="16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1007943" rtl="0" eaLnBrk="1" latinLnBrk="0" hangingPunct="1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ru-RU" sz="16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Признается при заключении </a:t>
                      </a:r>
                      <a:r>
                        <a:rPr lang="ru-RU" sz="1600" kern="1200" dirty="0" err="1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Госконтрактов</a:t>
                      </a:r>
                      <a:r>
                        <a:rPr lang="ru-RU" sz="1600" kern="1200" dirty="0" smtClean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при наличии процедур СМК по обеспечению персоналом*</a:t>
                      </a:r>
                      <a:endParaRPr lang="ru-RU" sz="16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2162" marR="62162" marT="0" marB="0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5" name="Прямоугольник 34"/>
          <p:cNvSpPr/>
          <p:nvPr/>
        </p:nvSpPr>
        <p:spPr>
          <a:xfrm>
            <a:off x="536715" y="6517335"/>
            <a:ext cx="114431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577850">
              <a:spcBef>
                <a:spcPct val="0"/>
              </a:spcBef>
              <a:spcAft>
                <a:spcPct val="35000"/>
              </a:spcAft>
            </a:pPr>
            <a:r>
              <a:rPr lang="ru-RU" sz="14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 В </a:t>
            </a:r>
            <a:r>
              <a:rPr lang="ru-RU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АО «НИИМЭ» НОК встроена в обязательную аттестацию персонала, занятого в разработке и производстве микросхем в соответствие с ОСТ В 110998 и ОСТ 110999.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7008" y="118488"/>
            <a:ext cx="145097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0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30491</TotalTime>
  <Words>1100</Words>
  <Application>Microsoft Office PowerPoint</Application>
  <PresentationFormat>Произвольный</PresentationFormat>
  <Paragraphs>189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SimSun</vt:lpstr>
      <vt:lpstr>Arial</vt:lpstr>
      <vt:lpstr>Calibri</vt:lpstr>
      <vt:lpstr>Calibri Light</vt:lpstr>
      <vt:lpstr>Times New Roman</vt:lpstr>
      <vt:lpstr>Wingdings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Труфакин Владимир Александрович</dc:creator>
  <cp:lastModifiedBy>Кондратьева Анна Сергеевна</cp:lastModifiedBy>
  <cp:revision>2201</cp:revision>
  <cp:lastPrinted>2020-02-10T14:49:06Z</cp:lastPrinted>
  <dcterms:created xsi:type="dcterms:W3CDTF">2017-12-27T11:53:17Z</dcterms:created>
  <dcterms:modified xsi:type="dcterms:W3CDTF">2021-10-13T09:50:02Z</dcterms:modified>
</cp:coreProperties>
</file>